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77050" cy="965676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0"/>
  </p:normalViewPr>
  <p:slideViewPr>
    <p:cSldViewPr showGuides="1">
      <p:cViewPr varScale="1">
        <p:scale>
          <a:sx n="68" d="100"/>
          <a:sy n="68" d="100"/>
        </p:scale>
        <p:origin x="73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541162971216203"/>
          <c:y val="0.15622945829227142"/>
          <c:w val="0.53371860503249313"/>
          <c:h val="0.80010384703123216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BF5A-471D-ADF6-ED72918C260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F5A-471D-ADF6-ED72918C260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BF5A-471D-ADF6-ED72918C260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BF5A-471D-ADF6-ED72918C260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BF5A-471D-ADF6-ED72918C260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BF5A-471D-ADF6-ED72918C2604}"/>
              </c:ext>
            </c:extLst>
          </c:dPt>
          <c:dLbls>
            <c:dLbl>
              <c:idx val="0"/>
              <c:layout>
                <c:manualLayout>
                  <c:x val="-2.4980254512494329E-2"/>
                  <c:y val="-3.0639431259243104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rgbClr val="4F81BD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BF5A-471D-ADF6-ED72918C2604}"/>
                </c:ext>
              </c:extLst>
            </c:dLbl>
            <c:dLbl>
              <c:idx val="1"/>
              <c:layout>
                <c:manualLayout>
                  <c:x val="1.5896525598859863E-2"/>
                  <c:y val="1.0213143753081032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rgbClr val="4F81BD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BF5A-471D-ADF6-ED72918C2604}"/>
                </c:ext>
              </c:extLst>
            </c:dLbl>
            <c:dLbl>
              <c:idx val="2"/>
              <c:layout>
                <c:manualLayout>
                  <c:x val="-4.9960509024988657E-2"/>
                  <c:y val="-0.10445919520362423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rgbClr val="4F81BD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BF5A-471D-ADF6-ED72918C2604}"/>
                </c:ext>
              </c:extLst>
            </c:dLbl>
            <c:dLbl>
              <c:idx val="3"/>
              <c:layout>
                <c:manualLayout>
                  <c:x val="-1.8167457827268602E-2"/>
                  <c:y val="-1.7021906255135052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rgbClr val="4F81BD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BF5A-471D-ADF6-ED72918C2604}"/>
                </c:ext>
              </c:extLst>
            </c:dLbl>
            <c:dLbl>
              <c:idx val="4"/>
              <c:layout>
                <c:manualLayout>
                  <c:x val="0"/>
                  <c:y val="-2.3830668757189075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rgbClr val="4F81BD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BF5A-471D-ADF6-ED72918C2604}"/>
                </c:ext>
              </c:extLst>
            </c:dLbl>
            <c:dLbl>
              <c:idx val="5"/>
              <c:layout>
                <c:manualLayout>
                  <c:x val="4.5418644568171428E-2"/>
                  <c:y val="-1.3745465990413448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rgbClr val="4F81BD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BF5A-471D-ADF6-ED72918C2604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rgbClr val="4F81BD"/>
                </a:solidFill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'resultado final federal'!$C$54:$C$59</c:f>
              <c:strCache>
                <c:ptCount val="6"/>
                <c:pt idx="0">
                  <c:v>CHAPA 21</c:v>
                </c:pt>
                <c:pt idx="1">
                  <c:v>CHAPA 22</c:v>
                </c:pt>
                <c:pt idx="2">
                  <c:v>CHAPA 23</c:v>
                </c:pt>
                <c:pt idx="3">
                  <c:v>CHAPA 24</c:v>
                </c:pt>
                <c:pt idx="4">
                  <c:v>BRANCOS</c:v>
                </c:pt>
                <c:pt idx="5">
                  <c:v>NULOS</c:v>
                </c:pt>
              </c:strCache>
            </c:strRef>
          </c:cat>
          <c:val>
            <c:numRef>
              <c:f>'resultado final federal'!$D$54:$D$59</c:f>
              <c:numCache>
                <c:formatCode>General</c:formatCode>
                <c:ptCount val="6"/>
                <c:pt idx="0">
                  <c:v>17264</c:v>
                </c:pt>
                <c:pt idx="1">
                  <c:v>29080</c:v>
                </c:pt>
                <c:pt idx="2">
                  <c:v>32003</c:v>
                </c:pt>
                <c:pt idx="3">
                  <c:v>8970</c:v>
                </c:pt>
                <c:pt idx="4">
                  <c:v>4612</c:v>
                </c:pt>
                <c:pt idx="5">
                  <c:v>7984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F5A-471D-ADF6-ED72918C2604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3E1E-4725-4743-9332-F274B2422FB6}" type="datetimeFigureOut">
              <a:rPr lang="pt-BR" smtClean="0"/>
              <a:t>31/08/2016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BEC6-677D-4BD8-BF57-AED6E89D8D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0833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3E1E-4725-4743-9332-F274B2422FB6}" type="datetimeFigureOut">
              <a:rPr lang="pt-BR" smtClean="0"/>
              <a:t>31/08/2016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BEC6-677D-4BD8-BF57-AED6E89D8D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3441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3E1E-4725-4743-9332-F274B2422FB6}" type="datetimeFigureOut">
              <a:rPr lang="pt-BR" smtClean="0"/>
              <a:t>31/08/2016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BEC6-677D-4BD8-BF57-AED6E89D8D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2501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3E1E-4725-4743-9332-F274B2422FB6}" type="datetimeFigureOut">
              <a:rPr lang="pt-BR" smtClean="0"/>
              <a:t>31/08/2016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BEC6-677D-4BD8-BF57-AED6E89D8D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46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3E1E-4725-4743-9332-F274B2422FB6}" type="datetimeFigureOut">
              <a:rPr lang="pt-BR" smtClean="0"/>
              <a:t>31/08/2016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BEC6-677D-4BD8-BF57-AED6E89D8D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0984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3E1E-4725-4743-9332-F274B2422FB6}" type="datetimeFigureOut">
              <a:rPr lang="pt-BR" smtClean="0"/>
              <a:t>31/08/2016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BEC6-677D-4BD8-BF57-AED6E89D8D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163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3E1E-4725-4743-9332-F274B2422FB6}" type="datetimeFigureOut">
              <a:rPr lang="pt-BR" smtClean="0"/>
              <a:t>31/08/2016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BEC6-677D-4BD8-BF57-AED6E89D8D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3360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3E1E-4725-4743-9332-F274B2422FB6}" type="datetimeFigureOut">
              <a:rPr lang="pt-BR" smtClean="0"/>
              <a:t>31/08/2016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BEC6-677D-4BD8-BF57-AED6E89D8D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0117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3E1E-4725-4743-9332-F274B2422FB6}" type="datetimeFigureOut">
              <a:rPr lang="pt-BR" smtClean="0"/>
              <a:t>31/08/2016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BEC6-677D-4BD8-BF57-AED6E89D8D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2757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3E1E-4725-4743-9332-F274B2422FB6}" type="datetimeFigureOut">
              <a:rPr lang="pt-BR" smtClean="0"/>
              <a:t>31/08/2016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BEC6-677D-4BD8-BF57-AED6E89D8D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9894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3E1E-4725-4743-9332-F274B2422FB6}" type="datetimeFigureOut">
              <a:rPr lang="pt-BR" smtClean="0"/>
              <a:t>31/08/2016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BEC6-677D-4BD8-BF57-AED6E89D8D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8501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83E1E-4725-4743-9332-F274B2422FB6}" type="datetimeFigureOut">
              <a:rPr lang="pt-BR" smtClean="0"/>
              <a:t>31/08/2016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7BEC6-677D-4BD8-BF57-AED6E89D8D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5693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Conector reto 17"/>
          <p:cNvCxnSpPr/>
          <p:nvPr/>
        </p:nvCxnSpPr>
        <p:spPr>
          <a:xfrm>
            <a:off x="0" y="1128016"/>
            <a:ext cx="9144000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ixaDeTexto 18"/>
          <p:cNvSpPr txBox="1"/>
          <p:nvPr/>
        </p:nvSpPr>
        <p:spPr>
          <a:xfrm>
            <a:off x="35496" y="548680"/>
            <a:ext cx="9073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Consulta Nacional 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4605" y="3861048"/>
            <a:ext cx="9103899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RESULTADO FINAL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5364"/>
            <a:ext cx="792088" cy="1184872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319" y="2204864"/>
            <a:ext cx="1333849" cy="1333849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28" y="2132856"/>
            <a:ext cx="1517460" cy="1517460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059" y="4869160"/>
            <a:ext cx="1327770" cy="1327770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35496" y="44624"/>
            <a:ext cx="9073008" cy="6768752"/>
          </a:xfrm>
          <a:prstGeom prst="rect">
            <a:avLst/>
          </a:prstGeom>
          <a:noFill/>
          <a:ln w="50800" cmpd="dbl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/>
          <p:cNvSpPr txBox="1"/>
          <p:nvPr/>
        </p:nvSpPr>
        <p:spPr>
          <a:xfrm>
            <a:off x="324036" y="1484784"/>
            <a:ext cx="84959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Total de psicólogos inscritos:                        Total de psicólogos aptos a votar: 	</a:t>
            </a:r>
            <a:endParaRPr lang="pt-BR" dirty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059832" y="1484784"/>
            <a:ext cx="936104" cy="36933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/>
              <a:t>280.904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7452320" y="1475492"/>
            <a:ext cx="936104" cy="36933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/>
              <a:t>208.519</a:t>
            </a: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182965"/>
              </p:ext>
            </p:extLst>
          </p:nvPr>
        </p:nvGraphicFramePr>
        <p:xfrm>
          <a:off x="1808647" y="2185189"/>
          <a:ext cx="1587500" cy="1447800"/>
        </p:xfrm>
        <a:graphic>
          <a:graphicData uri="http://schemas.openxmlformats.org/drawingml/2006/table">
            <a:tbl>
              <a:tblPr/>
              <a:tblGrid>
                <a:gridCol w="825500">
                  <a:extLst>
                    <a:ext uri="{9D8B030D-6E8A-4147-A177-3AD203B41FA5}">
                      <a16:colId xmlns:a16="http://schemas.microsoft.com/office/drawing/2014/main" val="113594953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4280291694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</a:rPr>
                        <a:t>INTERNET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</a:rPr>
                        <a:t>VOTOS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00231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CHAPA 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15488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24803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CHAPA 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26075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02964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CHAPA 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29621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149714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CHAPA 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527207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BRANCOS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4375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19991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NULOS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7834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900151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TOTAL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91497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0905575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485261"/>
              </p:ext>
            </p:extLst>
          </p:nvPr>
        </p:nvGraphicFramePr>
        <p:xfrm>
          <a:off x="6224860" y="2158161"/>
          <a:ext cx="1587500" cy="1466850"/>
        </p:xfrm>
        <a:graphic>
          <a:graphicData uri="http://schemas.openxmlformats.org/drawingml/2006/table">
            <a:tbl>
              <a:tblPr/>
              <a:tblGrid>
                <a:gridCol w="825500">
                  <a:extLst>
                    <a:ext uri="{9D8B030D-6E8A-4147-A177-3AD203B41FA5}">
                      <a16:colId xmlns:a16="http://schemas.microsoft.com/office/drawing/2014/main" val="55377446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54166840"/>
                    </a:ext>
                  </a:extLst>
                </a:gridCol>
              </a:tblGrid>
              <a:tr h="18097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</a:rPr>
                        <a:t>CORRESPONDÊNCIA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943417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CHAPA 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1776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870872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CHAPA 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3005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517570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CHAPA 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2382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424408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CHAPA 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998729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BRANCOS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06145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NULOS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596025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8416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065486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24193"/>
              </p:ext>
            </p:extLst>
          </p:nvPr>
        </p:nvGraphicFramePr>
        <p:xfrm>
          <a:off x="1817706" y="4613420"/>
          <a:ext cx="1587500" cy="1752600"/>
        </p:xfrm>
        <a:graphic>
          <a:graphicData uri="http://schemas.openxmlformats.org/drawingml/2006/table">
            <a:tbl>
              <a:tblPr/>
              <a:tblGrid>
                <a:gridCol w="825500">
                  <a:extLst>
                    <a:ext uri="{9D8B030D-6E8A-4147-A177-3AD203B41FA5}">
                      <a16:colId xmlns:a16="http://schemas.microsoft.com/office/drawing/2014/main" val="340514962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543719107"/>
                    </a:ext>
                  </a:extLst>
                </a:gridCol>
              </a:tblGrid>
              <a:tr h="2000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</a:rPr>
                        <a:t>RESULTADO FINAL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78412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CHAPA 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17264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13542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CHAPA 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29080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227637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CHAPA 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32003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302777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CHAPA 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8970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12056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BRANCOS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4612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45473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NULOS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7984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789251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TOTAL GERAL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99913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6750266"/>
                  </a:ext>
                </a:extLst>
              </a:tr>
            </a:tbl>
          </a:graphicData>
        </a:graphic>
      </p:graphicFrame>
      <p:graphicFrame>
        <p:nvGraphicFramePr>
          <p:cNvPr id="30" name="Gráfico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9867681"/>
              </p:ext>
            </p:extLst>
          </p:nvPr>
        </p:nvGraphicFramePr>
        <p:xfrm>
          <a:off x="4230107" y="4230380"/>
          <a:ext cx="4176464" cy="2627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8337119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84</Words>
  <Application>Microsoft Office PowerPoint</Application>
  <PresentationFormat>Apresentação na tela (4:3)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Tema do Office</vt:lpstr>
      <vt:lpstr>Apresentação do PowerPoint</vt:lpstr>
    </vt:vector>
  </TitlesOfParts>
  <Company>CFP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Fernanda Araújo Mendes</dc:creator>
  <cp:lastModifiedBy>Ana Carolina da Costa</cp:lastModifiedBy>
  <cp:revision>33</cp:revision>
  <cp:lastPrinted>2016-08-31T19:55:15Z</cp:lastPrinted>
  <dcterms:created xsi:type="dcterms:W3CDTF">2013-08-29T15:36:40Z</dcterms:created>
  <dcterms:modified xsi:type="dcterms:W3CDTF">2016-08-31T19:55:16Z</dcterms:modified>
</cp:coreProperties>
</file>