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66" r:id="rId4"/>
    <p:sldId id="267" r:id="rId5"/>
    <p:sldId id="259" r:id="rId6"/>
    <p:sldId id="261" r:id="rId7"/>
    <p:sldId id="268" r:id="rId8"/>
    <p:sldId id="262" r:id="rId9"/>
    <p:sldId id="269" r:id="rId10"/>
    <p:sldId id="270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95" r:id="rId19"/>
    <p:sldId id="281" r:id="rId20"/>
    <p:sldId id="282" r:id="rId21"/>
    <p:sldId id="283" r:id="rId22"/>
    <p:sldId id="292" r:id="rId23"/>
    <p:sldId id="293" r:id="rId24"/>
    <p:sldId id="294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>
        <p:scale>
          <a:sx n="79" d="100"/>
          <a:sy n="79" d="100"/>
        </p:scale>
        <p:origin x="-2418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0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7F022-5AF1-4891-B130-DCBDA987A26B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ED925-3709-4ABC-A9D3-F7387BA2CB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71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ED925-3709-4ABC-A9D3-F7387BA2CB8F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04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9F986C-BDDE-4AE7-9268-5DA41607D8DF}" type="datetimeFigureOut">
              <a:rPr lang="pt-BR" smtClean="0"/>
              <a:t>08/07/2015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953590-2BE4-4748-BA67-A7C214D58C43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772400" cy="2088232"/>
          </a:xfrm>
        </p:spPr>
        <p:txBody>
          <a:bodyPr>
            <a:normAutofit/>
          </a:bodyPr>
          <a:lstStyle/>
          <a:p>
            <a:r>
              <a:rPr lang="pt-BR" sz="3600" dirty="0" smtClean="0">
                <a:effectLst/>
              </a:rPr>
              <a:t>A conceituação de vulnerabilidade e riscos sociais na política de Assistência Social e sua relação com a Psicologia</a:t>
            </a:r>
            <a:endParaRPr lang="pt-BR" sz="3600" dirty="0"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3501008"/>
            <a:ext cx="8280920" cy="3024336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Carla </a:t>
            </a:r>
            <a:r>
              <a:rPr lang="pt-BR" dirty="0" err="1" smtClean="0"/>
              <a:t>Bronzo</a:t>
            </a:r>
            <a:r>
              <a:rPr lang="pt-BR" dirty="0" smtClean="0"/>
              <a:t> – Escola de Governo Fundação João Pinheiro</a:t>
            </a:r>
          </a:p>
          <a:p>
            <a:endParaRPr lang="pt-BR" dirty="0" smtClean="0"/>
          </a:p>
          <a:p>
            <a:r>
              <a:rPr lang="pt-BR" dirty="0" smtClean="0"/>
              <a:t>3º Transmissão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line</a:t>
            </a:r>
            <a:r>
              <a:rPr lang="pt-BR" dirty="0" smtClean="0"/>
              <a:t> da Comissão Nacional de Psicologia na Assistência Social</a:t>
            </a:r>
          </a:p>
          <a:p>
            <a:endParaRPr lang="pt-BR" dirty="0" smtClean="0"/>
          </a:p>
          <a:p>
            <a:r>
              <a:rPr lang="pt-BR" dirty="0" smtClean="0"/>
              <a:t>Brasília – Conselho Federal de Psicologia</a:t>
            </a:r>
          </a:p>
          <a:p>
            <a:r>
              <a:rPr lang="pt-BR" dirty="0" smtClean="0"/>
              <a:t>Julho 2015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575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6" cy="4498590"/>
          </a:xfrm>
        </p:spPr>
        <p:txBody>
          <a:bodyPr>
            <a:normAutofit/>
          </a:bodyPr>
          <a:lstStyle/>
          <a:p>
            <a:r>
              <a:rPr lang="pt-BR" altLang="pt-BR" sz="2800" dirty="0" err="1" smtClean="0"/>
              <a:t>Empoderamento</a:t>
            </a:r>
            <a:r>
              <a:rPr lang="pt-BR" altLang="pt-BR" sz="2800" dirty="0" smtClean="0"/>
              <a:t>/</a:t>
            </a:r>
            <a:r>
              <a:rPr lang="pt-BR" altLang="pt-BR" sz="2800" dirty="0" err="1" smtClean="0"/>
              <a:t>empowerment</a:t>
            </a:r>
            <a:r>
              <a:rPr lang="pt-BR" altLang="pt-BR" sz="2800" dirty="0" smtClean="0"/>
              <a:t> como fundamento de um modelo de ação ou como conteúdo central das políticas de proteção. </a:t>
            </a:r>
          </a:p>
          <a:p>
            <a:r>
              <a:rPr lang="pt-BR" altLang="pt-BR" sz="2800" dirty="0" smtClean="0"/>
              <a:t>Uma definição mais ou menos consensual: Envolve </a:t>
            </a:r>
            <a:r>
              <a:rPr lang="pt-BR" altLang="pt-BR" sz="2800" dirty="0" smtClean="0">
                <a:solidFill>
                  <a:srgbClr val="FF0000"/>
                </a:solidFill>
              </a:rPr>
              <a:t>maior controle externo</a:t>
            </a:r>
            <a:r>
              <a:rPr lang="pt-BR" altLang="pt-BR" sz="2800" dirty="0" smtClean="0"/>
              <a:t> sobre recursos diversos e também no âmbito das </a:t>
            </a:r>
            <a:r>
              <a:rPr lang="pt-BR" altLang="pt-BR" sz="2800" dirty="0" smtClean="0">
                <a:solidFill>
                  <a:srgbClr val="FF0000"/>
                </a:solidFill>
              </a:rPr>
              <a:t>crenças, valores e atitudes</a:t>
            </a:r>
            <a:r>
              <a:rPr lang="pt-BR" altLang="pt-BR" sz="2800" dirty="0" smtClean="0"/>
              <a:t> (capacidade de auto-expressão e </a:t>
            </a:r>
            <a:r>
              <a:rPr lang="pt-BR" altLang="pt-BR" sz="2800" dirty="0" err="1" smtClean="0"/>
              <a:t>auto-afirmação</a:t>
            </a:r>
            <a:r>
              <a:rPr lang="pt-BR" altLang="pt-BR" sz="2800" dirty="0" smtClean="0"/>
              <a:t>).</a:t>
            </a:r>
          </a:p>
          <a:p>
            <a:endParaRPr lang="pt-BR" sz="2800" dirty="0"/>
          </a:p>
        </p:txBody>
      </p:sp>
      <p:grpSp>
        <p:nvGrpSpPr>
          <p:cNvPr id="4" name="Grupo 3"/>
          <p:cNvGrpSpPr/>
          <p:nvPr/>
        </p:nvGrpSpPr>
        <p:grpSpPr>
          <a:xfrm>
            <a:off x="323528" y="95763"/>
            <a:ext cx="8064896" cy="1944216"/>
            <a:chOff x="539552" y="4653136"/>
            <a:chExt cx="8064896" cy="1944216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539552" y="4797152"/>
              <a:ext cx="3240658" cy="1800200"/>
            </a:xfrm>
            <a:prstGeom prst="ellipse">
              <a:avLst/>
            </a:prstGeom>
            <a:solidFill>
              <a:schemeClr val="accent5">
                <a:lumMod val="50000"/>
                <a:alpha val="70000"/>
              </a:schemeClr>
            </a:solidFill>
            <a:ln w="9525">
              <a:solidFill>
                <a:schemeClr val="accent5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altLang="pt-BR" sz="2800" b="1" dirty="0">
                  <a:solidFill>
                    <a:schemeClr val="bg1"/>
                  </a:solidFill>
                </a:rPr>
                <a:t>Dimensões subjetivas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52948" y="4653136"/>
              <a:ext cx="3251500" cy="1944216"/>
            </a:xfrm>
            <a:prstGeom prst="ellipse">
              <a:avLst/>
            </a:prstGeom>
            <a:solidFill>
              <a:schemeClr val="accent6">
                <a:lumMod val="75000"/>
                <a:alpha val="71001"/>
              </a:schemeClr>
            </a:solidFill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altLang="pt-BR" sz="2400" dirty="0"/>
                <a:t>Autonomia</a:t>
              </a:r>
            </a:p>
            <a:p>
              <a:pPr algn="ctr"/>
              <a:r>
                <a:rPr lang="pt-BR" altLang="pt-BR" sz="2400" dirty="0"/>
                <a:t>Capacidades</a:t>
              </a:r>
            </a:p>
            <a:p>
              <a:pPr algn="ctr"/>
              <a:r>
                <a:rPr lang="en-US" altLang="pt-BR" sz="2400" dirty="0" err="1" smtClean="0"/>
                <a:t>Empoderamento</a:t>
              </a:r>
              <a:endParaRPr lang="en-US" altLang="pt-BR" sz="2400" dirty="0" smtClean="0"/>
            </a:p>
            <a:p>
              <a:pPr algn="ctr"/>
              <a:r>
                <a:rPr lang="en-US" altLang="pt-BR" sz="2400" dirty="0" err="1" smtClean="0"/>
                <a:t>Resiliência</a:t>
              </a:r>
              <a:endParaRPr lang="en-US" altLang="pt-BR" sz="2400" dirty="0" smtClean="0"/>
            </a:p>
            <a:p>
              <a:pPr algn="ctr"/>
              <a:r>
                <a:rPr lang="en-US" altLang="pt-BR" sz="2400" dirty="0" smtClean="0"/>
                <a:t>…..</a:t>
              </a:r>
              <a:endParaRPr lang="pt-BR" altLang="pt-BR" sz="2400" dirty="0"/>
            </a:p>
          </p:txBody>
        </p:sp>
        <p:cxnSp>
          <p:nvCxnSpPr>
            <p:cNvPr id="7" name="Conector reto 6"/>
            <p:cNvCxnSpPr>
              <a:stCxn id="5" idx="6"/>
              <a:endCxn id="6" idx="2"/>
            </p:cNvCxnSpPr>
            <p:nvPr/>
          </p:nvCxnSpPr>
          <p:spPr>
            <a:xfrm flipV="1">
              <a:off x="3780210" y="5625244"/>
              <a:ext cx="1572738" cy="72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125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rgbClr val="C00000"/>
                </a:solidFill>
              </a:rPr>
              <a:t>Autonomia moral e individual</a:t>
            </a:r>
            <a:r>
              <a:rPr lang="pt-BR" sz="2800" dirty="0"/>
              <a:t>: percepção de si como sujeito capaz de escolhas </a:t>
            </a:r>
            <a:r>
              <a:rPr lang="pt-BR" sz="2800" dirty="0" smtClean="0"/>
              <a:t>livres. A </a:t>
            </a:r>
            <a:r>
              <a:rPr lang="pt-BR" sz="2800" dirty="0"/>
              <a:t>base material constitui uma base real para o desenvolvimento de capacidades e, portanto, de autonomia. E também como base para a promoção da liberdade </a:t>
            </a:r>
            <a:r>
              <a:rPr lang="pt-BR" sz="2800" dirty="0" smtClean="0"/>
              <a:t>real. </a:t>
            </a:r>
          </a:p>
          <a:p>
            <a:r>
              <a:rPr lang="pt-BR" sz="2800" dirty="0" smtClean="0"/>
              <a:t>Autonomia, no sentido de Amartya </a:t>
            </a:r>
            <a:r>
              <a:rPr lang="pt-BR" sz="2800" dirty="0" err="1" smtClean="0"/>
              <a:t>Sen</a:t>
            </a:r>
            <a:r>
              <a:rPr lang="pt-BR" sz="2800" dirty="0" smtClean="0"/>
              <a:t>, envolve capacidade de ampliar, para o individuo, o leque de opções entre as quais escolher seu plano de vida. </a:t>
            </a:r>
          </a:p>
          <a:p>
            <a:r>
              <a:rPr lang="pt-BR" sz="2800" dirty="0" smtClean="0"/>
              <a:t>A </a:t>
            </a:r>
            <a:r>
              <a:rPr lang="pt-BR" sz="2800" dirty="0"/>
              <a:t>existência e o  alcance da autonomia é condicionado pelas oportunidades e condições de acesso reais (e não meramente formais) por parte da população mais pobre aos bens e serviços sociais.  </a:t>
            </a:r>
          </a:p>
        </p:txBody>
      </p:sp>
    </p:spTree>
    <p:extLst>
      <p:ext uri="{BB962C8B-B14F-4D97-AF65-F5344CB8AC3E}">
        <p14:creationId xmlns:p14="http://schemas.microsoft.com/office/powerpoint/2010/main" val="7837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836712"/>
            <a:ext cx="8352928" cy="5832648"/>
          </a:xfrm>
        </p:spPr>
        <p:txBody>
          <a:bodyPr>
            <a:normAutofit/>
          </a:bodyPr>
          <a:lstStyle/>
          <a:p>
            <a:r>
              <a:rPr lang="pt-BR" sz="2800" dirty="0" smtClean="0"/>
              <a:t>As </a:t>
            </a:r>
            <a:r>
              <a:rPr lang="pt-BR" sz="2800" dirty="0"/>
              <a:t>causas sociais do </a:t>
            </a:r>
            <a:r>
              <a:rPr lang="pt-BR" sz="2800" dirty="0" smtClean="0">
                <a:solidFill>
                  <a:srgbClr val="C00000"/>
                </a:solidFill>
              </a:rPr>
              <a:t>sofrimento </a:t>
            </a:r>
            <a:r>
              <a:rPr lang="pt-BR" sz="2800" dirty="0" smtClean="0"/>
              <a:t>(</a:t>
            </a:r>
            <a:r>
              <a:rPr lang="pt-BR" sz="2800" dirty="0" err="1" smtClean="0"/>
              <a:t>Barrington</a:t>
            </a:r>
            <a:r>
              <a:rPr lang="pt-BR" sz="2800" dirty="0" smtClean="0"/>
              <a:t> Moore), </a:t>
            </a:r>
            <a:r>
              <a:rPr lang="pt-BR" sz="2800" dirty="0"/>
              <a:t>causas não naturais, mas que resultam da ação humana, enfatizando com isso o caráter social do sofrimento e o seu lado </a:t>
            </a:r>
            <a:r>
              <a:rPr lang="pt-BR" sz="2800" dirty="0" smtClean="0"/>
              <a:t>subjetivo: </a:t>
            </a:r>
            <a:r>
              <a:rPr lang="pt-BR" sz="2800" dirty="0"/>
              <a:t>sofrimento psíquico, vivido como algo </a:t>
            </a:r>
            <a:r>
              <a:rPr lang="pt-BR" sz="2800" dirty="0" smtClean="0"/>
              <a:t>íntimo</a:t>
            </a:r>
            <a:r>
              <a:rPr lang="pt-BR" sz="2800" dirty="0"/>
              <a:t>, pessoal, e que faz com que o caráter social se perca e se atribua a si mesmo a responsabilidade por ele. </a:t>
            </a:r>
            <a:endParaRPr lang="pt-BR" sz="2800" dirty="0" smtClean="0"/>
          </a:p>
          <a:p>
            <a:r>
              <a:rPr lang="pt-BR" sz="2800" dirty="0" smtClean="0"/>
              <a:t>Vergonha, humilhação, perda de auto respeito.</a:t>
            </a:r>
          </a:p>
          <a:p>
            <a:r>
              <a:rPr lang="pt-BR" sz="2800" dirty="0"/>
              <a:t>Tentativas vêm sendo feitas para mensurar as “dimensões faltantes da pobreza”, que envolvem a possibilidade de viver sem sentir vergonha, o bem estar psicológico e subjetivo, </a:t>
            </a:r>
            <a:r>
              <a:rPr lang="pt-BR" sz="2800" dirty="0" err="1" smtClean="0"/>
              <a:t>empoderamento</a:t>
            </a:r>
            <a:r>
              <a:rPr lang="pt-BR" sz="2800" dirty="0" smtClean="0"/>
              <a:t>/”potenciação</a:t>
            </a:r>
            <a:r>
              <a:rPr lang="pt-BR" sz="2800" dirty="0"/>
              <a:t>” (OPHI, 2008).</a:t>
            </a:r>
          </a:p>
          <a:p>
            <a:endParaRPr lang="pt-BR" sz="2800" dirty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5885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6048672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Resiliência:</a:t>
            </a:r>
            <a:r>
              <a:rPr lang="pt-BR" sz="2800" dirty="0" smtClean="0"/>
              <a:t> capacidade </a:t>
            </a:r>
            <a:r>
              <a:rPr lang="pt-BR" sz="2800" dirty="0"/>
              <a:t>dos indivíduos enfrentarem  situações adversas ou traumáticas, viverem situações limite e conseguirem seguir adiante</a:t>
            </a:r>
            <a:r>
              <a:rPr lang="pt-BR" sz="2800" dirty="0" smtClean="0"/>
              <a:t>.</a:t>
            </a:r>
          </a:p>
          <a:p>
            <a:r>
              <a:rPr lang="pt-BR" sz="2800" dirty="0" smtClean="0"/>
              <a:t>A pobreza </a:t>
            </a:r>
            <a:r>
              <a:rPr lang="pt-BR" sz="2800" dirty="0"/>
              <a:t>é uma situação de violência que provoca stress permanente:  “</a:t>
            </a:r>
            <a:r>
              <a:rPr lang="pt-BR" sz="2800" i="1" dirty="0"/>
              <a:t>una persona </a:t>
            </a:r>
            <a:r>
              <a:rPr lang="pt-BR" sz="2800" i="1" dirty="0" err="1"/>
              <a:t>puede</a:t>
            </a:r>
            <a:r>
              <a:rPr lang="pt-BR" sz="2800" i="1" dirty="0"/>
              <a:t> ser considerada </a:t>
            </a:r>
            <a:r>
              <a:rPr lang="pt-BR" sz="2800" i="1" dirty="0" err="1"/>
              <a:t>resiliente</a:t>
            </a:r>
            <a:r>
              <a:rPr lang="pt-BR" sz="2800" i="1" dirty="0"/>
              <a:t> </a:t>
            </a:r>
            <a:r>
              <a:rPr lang="pt-BR" sz="2800" i="1" dirty="0" err="1"/>
              <a:t>solamente</a:t>
            </a:r>
            <a:r>
              <a:rPr lang="pt-BR" sz="2800" i="1" dirty="0"/>
              <a:t> si es capaz de </a:t>
            </a:r>
            <a:r>
              <a:rPr lang="pt-BR" sz="2800" i="1" dirty="0" err="1" smtClean="0"/>
              <a:t>sobrevivir</a:t>
            </a:r>
            <a:r>
              <a:rPr lang="pt-BR" sz="2800" i="1" dirty="0" smtClean="0"/>
              <a:t>”.</a:t>
            </a:r>
          </a:p>
          <a:p>
            <a:r>
              <a:rPr lang="pt-BR" sz="2800" dirty="0" smtClean="0"/>
              <a:t>A </a:t>
            </a:r>
            <a:r>
              <a:rPr lang="pt-BR" sz="2800" dirty="0"/>
              <a:t>resiliência não opera em todos os âmbitos da vida da pessoa da mesma forma ou </a:t>
            </a:r>
            <a:r>
              <a:rPr lang="pt-BR" sz="2800" dirty="0" smtClean="0"/>
              <a:t>intensidade</a:t>
            </a:r>
          </a:p>
          <a:p>
            <a:r>
              <a:rPr lang="pt-BR" sz="2800" dirty="0" smtClean="0"/>
              <a:t>Resiliência como “estado”. Conjunto </a:t>
            </a:r>
            <a:r>
              <a:rPr lang="pt-BR" sz="2800" dirty="0"/>
              <a:t>de atributos que permitem as pessoas enfrentarem dificuldades e são traduzidas em condutas, atitudes e valores </a:t>
            </a:r>
            <a:r>
              <a:rPr lang="pt-BR" sz="2800" dirty="0" err="1"/>
              <a:t>resilientes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749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192688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Vínculo:</a:t>
            </a:r>
            <a:r>
              <a:rPr lang="pt-BR" sz="2800" dirty="0" smtClean="0"/>
              <a:t> </a:t>
            </a:r>
            <a:r>
              <a:rPr lang="pt-BR" sz="2800" dirty="0" err="1" smtClean="0"/>
              <a:t>Paugam</a:t>
            </a:r>
            <a:r>
              <a:rPr lang="pt-BR" sz="2800" dirty="0" smtClean="0"/>
              <a:t> </a:t>
            </a:r>
            <a:r>
              <a:rPr lang="pt-BR" sz="2800" dirty="0"/>
              <a:t>(2012) destaca que a base dos vínculos está fundamentada a partir de dois princípios fundamentais: a </a:t>
            </a:r>
            <a:r>
              <a:rPr lang="pt-BR" sz="2800" dirty="0">
                <a:solidFill>
                  <a:srgbClr val="C00000"/>
                </a:solidFill>
              </a:rPr>
              <a:t>proteção</a:t>
            </a:r>
            <a:r>
              <a:rPr lang="pt-BR" sz="2800" dirty="0"/>
              <a:t>, que remete a um conjunto de suportes que o indivíduo pode mobilizar frente as vicissitudes da vida (recursos familiares, comunitários, profissionais, sociais, etc.); e o </a:t>
            </a:r>
            <a:r>
              <a:rPr lang="pt-BR" sz="2800" dirty="0">
                <a:solidFill>
                  <a:srgbClr val="C00000"/>
                </a:solidFill>
              </a:rPr>
              <a:t>reconhecimento</a:t>
            </a:r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pt-BR" sz="2800" dirty="0"/>
              <a:t> que tem a ver com a maneira como ele se percebe e como é percebido através dos tipos de interações sociais realizadas e dos tipos de expectativas. (</a:t>
            </a:r>
            <a:r>
              <a:rPr lang="pt-BR" sz="2800" dirty="0" err="1"/>
              <a:t>Paugam</a:t>
            </a:r>
            <a:r>
              <a:rPr lang="pt-BR" sz="2800" dirty="0"/>
              <a:t>, </a:t>
            </a:r>
            <a:r>
              <a:rPr lang="pt-BR" sz="2800" dirty="0" smtClean="0"/>
              <a:t>2012)</a:t>
            </a:r>
          </a:p>
          <a:p>
            <a:r>
              <a:rPr lang="pt-BR" sz="2800" dirty="0"/>
              <a:t>Sposati (2009) salienta que as desproteções estão nas rupturas dos vínculos familiares e comunitários que expressam situações de isolamento, desfiliação, ausência de sentimento de pertencimento, exclusão, inseguranças e fragilidades. 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7947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832648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Desqualificação social </a:t>
            </a:r>
            <a:r>
              <a:rPr lang="pt-BR" sz="2800" dirty="0" smtClean="0"/>
              <a:t>(</a:t>
            </a:r>
            <a:r>
              <a:rPr lang="pt-BR" sz="2800" dirty="0" err="1" smtClean="0"/>
              <a:t>Paugam</a:t>
            </a:r>
            <a:r>
              <a:rPr lang="pt-BR" sz="2800" dirty="0" smtClean="0"/>
              <a:t>): o </a:t>
            </a:r>
            <a:r>
              <a:rPr lang="pt-BR" sz="2800" dirty="0"/>
              <a:t>sentido e o significado que as pessoas conferem à sua situação vivida, tendo como pano de fundo questões relativas à construção da identidade, status e resistência ao estigma, variáveis centrais para compreender o processo de desqualificação social, tendo como foco grupos e indivíduos que gravitam, com intensidade distinta, em torno do sistema francês de proteção social</a:t>
            </a:r>
            <a:r>
              <a:rPr lang="pt-BR" sz="2800" dirty="0" smtClean="0"/>
              <a:t>. </a:t>
            </a:r>
          </a:p>
          <a:p>
            <a:r>
              <a:rPr lang="pt-BR" sz="2800" dirty="0" smtClean="0"/>
              <a:t>Os </a:t>
            </a:r>
            <a:r>
              <a:rPr lang="pt-BR" sz="2800" dirty="0" smtClean="0">
                <a:solidFill>
                  <a:srgbClr val="C00000"/>
                </a:solidFill>
              </a:rPr>
              <a:t>fragilizados </a:t>
            </a:r>
            <a:r>
              <a:rPr lang="pt-BR" sz="2800" dirty="0" smtClean="0"/>
              <a:t>(fragilidade), </a:t>
            </a:r>
            <a:r>
              <a:rPr lang="pt-BR" sz="2800" dirty="0"/>
              <a:t>os </a:t>
            </a:r>
            <a:r>
              <a:rPr lang="pt-BR" sz="2800" dirty="0" smtClean="0">
                <a:solidFill>
                  <a:srgbClr val="C00000"/>
                </a:solidFill>
              </a:rPr>
              <a:t>assistidos </a:t>
            </a:r>
            <a:r>
              <a:rPr lang="pt-BR" sz="2800" dirty="0" smtClean="0"/>
              <a:t>(dependência) </a:t>
            </a:r>
            <a:r>
              <a:rPr lang="pt-BR" sz="2800" dirty="0"/>
              <a:t>e os </a:t>
            </a:r>
            <a:r>
              <a:rPr lang="pt-BR" sz="2800" dirty="0" smtClean="0">
                <a:solidFill>
                  <a:srgbClr val="C00000"/>
                </a:solidFill>
              </a:rPr>
              <a:t>marginalizados</a:t>
            </a:r>
            <a:r>
              <a:rPr lang="pt-BR" sz="2800" dirty="0" smtClean="0"/>
              <a:t> (ruptura)</a:t>
            </a:r>
          </a:p>
          <a:p>
            <a:r>
              <a:rPr lang="pt-BR" sz="2800" dirty="0" smtClean="0"/>
              <a:t>Foco: transformações </a:t>
            </a:r>
            <a:r>
              <a:rPr lang="pt-BR" sz="2800" dirty="0"/>
              <a:t>operadas na personalidade durante o processo de assistência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612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904656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FF0000"/>
                </a:solidFill>
              </a:rPr>
              <a:t>Territórios como infra estrutura social. </a:t>
            </a:r>
            <a:r>
              <a:rPr lang="pt-BR" sz="2800" dirty="0" smtClean="0"/>
              <a:t>Como geografia, mas sobretudo como redes e comunidade. Os </a:t>
            </a:r>
            <a:r>
              <a:rPr lang="pt-BR" sz="2800" dirty="0"/>
              <a:t>territórios são produtos da interação do meio físico e das dimensões mais </a:t>
            </a:r>
            <a:r>
              <a:rPr lang="pt-BR" sz="2800" dirty="0" smtClean="0"/>
              <a:t>intangíveis </a:t>
            </a:r>
            <a:r>
              <a:rPr lang="pt-BR" sz="2800" dirty="0"/>
              <a:t>(valores, identidades, costumes, comportamentos, etc.); espaço no qual a trama das relações cotidianas, seus modos e condições de vida e de moradia, bem como suas configurações urbanas e sociais compõem o cenário e as histórias ali vividas. </a:t>
            </a:r>
            <a:endParaRPr lang="pt-BR" sz="2800" dirty="0" smtClean="0"/>
          </a:p>
          <a:p>
            <a:r>
              <a:rPr lang="pt-BR" sz="2800" dirty="0" smtClean="0"/>
              <a:t>Territórios (e sua rede de serviços e aspectos da organização social) como pressupostos </a:t>
            </a:r>
            <a:r>
              <a:rPr lang="pt-BR" sz="2800" dirty="0"/>
              <a:t>para materializar a proteção social para indivíduos e famílias (MDS, </a:t>
            </a:r>
            <a:r>
              <a:rPr lang="pt-BR" sz="2800" dirty="0" smtClean="0"/>
              <a:t>2013).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4056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 </a:t>
            </a:r>
            <a:r>
              <a:rPr lang="en-US" sz="3600" dirty="0" err="1" smtClean="0"/>
              <a:t>politica</a:t>
            </a:r>
            <a:r>
              <a:rPr lang="en-US" sz="3600" dirty="0" smtClean="0"/>
              <a:t> de </a:t>
            </a:r>
            <a:r>
              <a:rPr lang="en-US" sz="3600" dirty="0" err="1" smtClean="0"/>
              <a:t>assistência</a:t>
            </a:r>
            <a:r>
              <a:rPr lang="en-US" sz="3600" dirty="0" smtClean="0"/>
              <a:t> e a </a:t>
            </a:r>
            <a:r>
              <a:rPr lang="en-US" sz="3600" dirty="0" err="1" smtClean="0"/>
              <a:t>subjetividade</a:t>
            </a:r>
            <a:endParaRPr lang="en-US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712968" cy="5112568"/>
          </a:xfrm>
        </p:spPr>
        <p:txBody>
          <a:bodyPr>
            <a:normAutofit fontScale="92500"/>
          </a:bodyPr>
          <a:lstStyle/>
          <a:p>
            <a:r>
              <a:rPr lang="pt-BR" sz="2800" dirty="0" smtClean="0"/>
              <a:t>A política de assistência tem uma dimensão clara de atuação no plano material, na oferta de benefícios e serviços para o público atendido, entre eles, o acesso à rede de serviços, seja da assistência ou de outras políticas ou setores. </a:t>
            </a:r>
          </a:p>
          <a:p>
            <a:r>
              <a:rPr lang="pt-BR" sz="2800" dirty="0" smtClean="0"/>
              <a:t>Entretanto, uma dimensão central do trabalho social consiste em atuar na esfera do intangível, das relações sociais, da sociabilidade, na matéria mesma do tecido social. Vínculos, identidade, pertencimento.</a:t>
            </a:r>
          </a:p>
          <a:p>
            <a:r>
              <a:rPr lang="pt-BR" sz="2800" dirty="0"/>
              <a:t>A proteção social básica </a:t>
            </a:r>
            <a:r>
              <a:rPr lang="pt-BR" sz="2800" i="1" dirty="0"/>
              <a:t>“tem como objetivos prevenir situações de risco por meio do desenvolvimento de </a:t>
            </a:r>
            <a:r>
              <a:rPr lang="pt-BR" sz="2800" i="1" dirty="0">
                <a:solidFill>
                  <a:schemeClr val="accent2">
                    <a:lumMod val="50000"/>
                  </a:schemeClr>
                </a:solidFill>
              </a:rPr>
              <a:t>potencialidades e aquisições</a:t>
            </a:r>
            <a:r>
              <a:rPr lang="pt-BR" sz="2800" i="1" dirty="0"/>
              <a:t>, e o </a:t>
            </a:r>
            <a:r>
              <a:rPr lang="pt-BR" sz="2800" i="1" dirty="0">
                <a:solidFill>
                  <a:schemeClr val="accent2">
                    <a:lumMod val="50000"/>
                  </a:schemeClr>
                </a:solidFill>
              </a:rPr>
              <a:t>fortalecimento de vínculos familiares e comunitários</a:t>
            </a:r>
            <a:r>
              <a:rPr lang="pt-BR" sz="2800" i="1" dirty="0"/>
              <a:t>.” </a:t>
            </a:r>
            <a:r>
              <a:rPr lang="pt-BR" sz="2800" dirty="0"/>
              <a:t>(PNAS, p.33). </a:t>
            </a:r>
            <a:endParaRPr lang="pt-BR" sz="2800" dirty="0" smtClean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138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Aquisições e potencialidades....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5256584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Desenvolvimento de padrões não violentos de resolução de conflitos</a:t>
            </a:r>
          </a:p>
          <a:p>
            <a:r>
              <a:rPr lang="pt-BR" dirty="0"/>
              <a:t>Aumento do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sentimento de pertença</a:t>
            </a:r>
          </a:p>
          <a:p>
            <a:r>
              <a:rPr lang="pt-BR" dirty="0"/>
              <a:t>Promoção de proteção mutua</a:t>
            </a:r>
          </a:p>
          <a:p>
            <a:r>
              <a:rPr lang="pt-BR" dirty="0"/>
              <a:t>Aumento do conhecimento sobre direitos</a:t>
            </a:r>
          </a:p>
          <a:p>
            <a:r>
              <a:rPr lang="pt-BR" dirty="0"/>
              <a:t>Promoção e fortalecimento de redes de apoio</a:t>
            </a:r>
          </a:p>
          <a:p>
            <a:r>
              <a:rPr lang="pt-BR" dirty="0"/>
              <a:t>Fortalecimento da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função protetiva da família</a:t>
            </a:r>
          </a:p>
          <a:p>
            <a:r>
              <a:rPr lang="pt-BR" dirty="0"/>
              <a:t>Prevenção da ruptura dos laços familiares</a:t>
            </a:r>
          </a:p>
          <a:p>
            <a:r>
              <a:rPr lang="pt-BR" dirty="0"/>
              <a:t>Potencialização do 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protagonismo e autonomia das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famílias</a:t>
            </a: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t-BR" dirty="0"/>
              <a:t>Promoção do acesso a serviços </a:t>
            </a:r>
            <a:r>
              <a:rPr lang="pt-BR" dirty="0" err="1"/>
              <a:t>socioassistenciais</a:t>
            </a:r>
            <a:r>
              <a:rPr lang="pt-BR" dirty="0"/>
              <a:t> e </a:t>
            </a:r>
            <a:r>
              <a:rPr lang="pt-BR" dirty="0" smtClean="0"/>
              <a:t>setoriais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sz="1900" i="1" dirty="0" smtClean="0"/>
              <a:t>Fonte: Maia</a:t>
            </a:r>
            <a:r>
              <a:rPr lang="pt-BR" sz="1900" i="1" dirty="0"/>
              <a:t>, Priscila. MDS. Oficina de trabalho sobre acompanhamento das famílias em descumprimento de condicionalidades do Programa Bolsa Família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5401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616624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A política produz efeitos no plano das subjetividades? </a:t>
            </a:r>
          </a:p>
          <a:p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Que efeitos são esses? </a:t>
            </a:r>
          </a:p>
          <a:p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Como operacionalizá-los e como identificá-los? </a:t>
            </a:r>
          </a:p>
          <a:p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Por meio de quais mecanismos eles se processam? </a:t>
            </a:r>
          </a:p>
          <a:p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Qual a intencionalidade que liga meios a fins? Qual a “teoria”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da intervenção? </a:t>
            </a:r>
          </a:p>
          <a:p>
            <a:endParaRPr lang="pt-BR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92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90872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Enfoque da vulnerabilidade e riscos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400600"/>
          </a:xfrm>
        </p:spPr>
        <p:txBody>
          <a:bodyPr>
            <a:noAutofit/>
          </a:bodyPr>
          <a:lstStyle/>
          <a:p>
            <a:r>
              <a:rPr lang="pt-BR" sz="2800" dirty="0"/>
              <a:t>Não existe um único conceito de </a:t>
            </a:r>
            <a:r>
              <a:rPr lang="pt-BR" sz="2800" dirty="0" smtClean="0"/>
              <a:t>vulnerabilidade: vários enfoques (</a:t>
            </a:r>
            <a:r>
              <a:rPr lang="pt-BR" sz="2800" dirty="0" err="1" smtClean="0"/>
              <a:t>a</a:t>
            </a:r>
            <a:r>
              <a:rPr lang="pt-BR" sz="2800" i="1" dirty="0" err="1" smtClean="0"/>
              <a:t>sset-based</a:t>
            </a:r>
            <a:r>
              <a:rPr lang="pt-BR" sz="2800" i="1" dirty="0" smtClean="0"/>
              <a:t> approaches; </a:t>
            </a:r>
            <a:r>
              <a:rPr lang="pt-BR" sz="2800" i="1" dirty="0" err="1"/>
              <a:t>livelihood</a:t>
            </a:r>
            <a:r>
              <a:rPr lang="pt-BR" sz="2800" i="1" dirty="0"/>
              <a:t> </a:t>
            </a:r>
            <a:r>
              <a:rPr lang="pt-BR" sz="2800" i="1" dirty="0" smtClean="0"/>
              <a:t>approach; </a:t>
            </a:r>
            <a:r>
              <a:rPr lang="pt-BR" sz="2800" i="1" dirty="0" err="1"/>
              <a:t>asset</a:t>
            </a:r>
            <a:r>
              <a:rPr lang="pt-BR" sz="2800" i="1" dirty="0"/>
              <a:t> </a:t>
            </a:r>
            <a:r>
              <a:rPr lang="pt-BR" sz="2800" i="1" dirty="0" err="1"/>
              <a:t>vulnerability</a:t>
            </a:r>
            <a:r>
              <a:rPr lang="pt-BR" sz="2800" i="1" dirty="0"/>
              <a:t> </a:t>
            </a:r>
            <a:r>
              <a:rPr lang="pt-BR" sz="2800" i="1" dirty="0" smtClean="0"/>
              <a:t>framework)</a:t>
            </a:r>
            <a:r>
              <a:rPr lang="pt-BR" sz="2800" dirty="0" smtClean="0"/>
              <a:t> </a:t>
            </a:r>
          </a:p>
          <a:p>
            <a:r>
              <a:rPr lang="pt-BR" sz="2800" dirty="0" smtClean="0"/>
              <a:t>De </a:t>
            </a:r>
            <a:r>
              <a:rPr lang="pt-BR" sz="2800" dirty="0"/>
              <a:t>forma geral, </a:t>
            </a:r>
            <a:r>
              <a:rPr lang="pt-BR" sz="2800" dirty="0" smtClean="0"/>
              <a:t>essa </a:t>
            </a:r>
            <a:r>
              <a:rPr lang="pt-BR" sz="2800" dirty="0"/>
              <a:t>abordagem enfatiza processos e eventos de riscos e se baseia na </a:t>
            </a:r>
            <a:r>
              <a:rPr lang="pt-BR" sz="2800" dirty="0" smtClean="0"/>
              <a:t>ideia </a:t>
            </a:r>
            <a:r>
              <a:rPr lang="pt-BR" sz="2800" dirty="0"/>
              <a:t>de que todas as pessoas estão sujeitas a riscos diversos, sejam esses naturais ou provocados pelos seres </a:t>
            </a:r>
            <a:r>
              <a:rPr lang="pt-BR" sz="2800" dirty="0" smtClean="0"/>
              <a:t>humanos.</a:t>
            </a:r>
          </a:p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Riscos:</a:t>
            </a:r>
            <a:r>
              <a:rPr lang="pt-BR" sz="2800" dirty="0" smtClean="0"/>
              <a:t> riscos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 naturais</a:t>
            </a:r>
            <a:r>
              <a:rPr lang="pt-BR" sz="2800" dirty="0" smtClean="0"/>
              <a:t>, </a:t>
            </a:r>
            <a:r>
              <a:rPr lang="pt-BR" sz="2800" dirty="0"/>
              <a:t>riscos de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saúde</a:t>
            </a:r>
            <a:r>
              <a:rPr lang="pt-BR" sz="2800" dirty="0" smtClean="0"/>
              <a:t>, </a:t>
            </a:r>
            <a:r>
              <a:rPr lang="pt-BR" sz="2800" dirty="0"/>
              <a:t>riscos ligados ao </a:t>
            </a:r>
            <a:r>
              <a:rPr lang="pt-BR" sz="2800" dirty="0">
                <a:solidFill>
                  <a:schemeClr val="accent4">
                    <a:lumMod val="50000"/>
                  </a:schemeClr>
                </a:solidFill>
              </a:rPr>
              <a:t>ciclo de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vida</a:t>
            </a:r>
            <a:r>
              <a:rPr lang="pt-BR" sz="2800" dirty="0" smtClean="0"/>
              <a:t>, </a:t>
            </a:r>
            <a:r>
              <a:rPr lang="pt-BR" sz="2800" dirty="0"/>
              <a:t>riscos</a:t>
            </a:r>
            <a:r>
              <a:rPr lang="pt-BR" sz="28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sociais</a:t>
            </a:r>
            <a:r>
              <a:rPr lang="pt-BR" sz="2800" dirty="0" smtClean="0"/>
              <a:t>, riscos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econômicos</a:t>
            </a:r>
            <a:r>
              <a:rPr lang="pt-BR" sz="2800" dirty="0" smtClean="0"/>
              <a:t>, </a:t>
            </a:r>
            <a:r>
              <a:rPr lang="pt-BR" sz="2800" dirty="0"/>
              <a:t>riscos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ambientais</a:t>
            </a:r>
            <a:r>
              <a:rPr lang="pt-BR" sz="2800" dirty="0" smtClean="0"/>
              <a:t>, </a:t>
            </a:r>
            <a:r>
              <a:rPr lang="pt-BR" sz="2800" dirty="0"/>
              <a:t>riscos </a:t>
            </a:r>
            <a:r>
              <a:rPr lang="pt-BR" sz="2800" dirty="0" smtClean="0">
                <a:solidFill>
                  <a:schemeClr val="accent4">
                    <a:lumMod val="50000"/>
                  </a:schemeClr>
                </a:solidFill>
              </a:rPr>
              <a:t>políticos.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361137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976665"/>
          </a:xfrm>
        </p:spPr>
        <p:txBody>
          <a:bodyPr>
            <a:noAutofit/>
          </a:bodyPr>
          <a:lstStyle/>
          <a:p>
            <a:r>
              <a:rPr lang="pt-BR" sz="2800" dirty="0" smtClean="0"/>
              <a:t>Políticas públicas não tem referências para trabalhar a dimensão subjetiva  e nem mesmo a relacional. </a:t>
            </a:r>
          </a:p>
          <a:p>
            <a:r>
              <a:rPr lang="pt-BR" sz="2800" dirty="0" smtClean="0"/>
              <a:t>Como alterar aspectos </a:t>
            </a:r>
            <a:r>
              <a:rPr lang="pt-BR" sz="2800" dirty="0" smtClean="0"/>
              <a:t>psicossociais</a:t>
            </a:r>
            <a:r>
              <a:rPr lang="pt-BR" sz="2800" dirty="0" smtClean="0"/>
              <a:t>? Como fortalecer vínculos? </a:t>
            </a:r>
          </a:p>
          <a:p>
            <a:r>
              <a:rPr lang="pt-BR" sz="2800" dirty="0" smtClean="0"/>
              <a:t>Natureza da política: </a:t>
            </a:r>
          </a:p>
          <a:p>
            <a:endParaRPr lang="pt-BR" sz="2800" dirty="0"/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</p:txBody>
      </p:sp>
      <p:sp>
        <p:nvSpPr>
          <p:cNvPr id="4" name="Retângulo 3"/>
          <p:cNvSpPr/>
          <p:nvPr/>
        </p:nvSpPr>
        <p:spPr>
          <a:xfrm>
            <a:off x="323528" y="3068960"/>
            <a:ext cx="3600400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baixa padronização das tarefas e alta interação entre operadores da política e usuários (Martinez Nogueira). 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4644008" y="3068960"/>
            <a:ext cx="4248472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O papel fundamental do “técnico na ponta” (</a:t>
            </a:r>
            <a:r>
              <a:rPr lang="pt-BR" sz="2800" dirty="0" err="1" smtClean="0"/>
              <a:t>street</a:t>
            </a:r>
            <a:r>
              <a:rPr lang="pt-BR" sz="2800" dirty="0" smtClean="0"/>
              <a:t> </a:t>
            </a:r>
            <a:r>
              <a:rPr lang="pt-BR" sz="2800" dirty="0" err="1" smtClean="0"/>
              <a:t>level</a:t>
            </a:r>
            <a:r>
              <a:rPr lang="pt-BR" sz="2800" dirty="0" smtClean="0"/>
              <a:t> </a:t>
            </a:r>
            <a:r>
              <a:rPr lang="pt-BR" sz="2800" dirty="0" err="1" smtClean="0"/>
              <a:t>bureaucracy</a:t>
            </a:r>
            <a:r>
              <a:rPr lang="pt-BR" sz="2800" dirty="0" smtClean="0"/>
              <a:t>) para “traduzir” os ideais e normativas da política. Confiança.</a:t>
            </a:r>
            <a:endParaRPr lang="pt-BR" sz="2800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3923928" y="5229200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4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3409" y="188640"/>
            <a:ext cx="5688632" cy="64087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pt-BR" sz="2800" b="1" dirty="0" smtClean="0">
                <a:solidFill>
                  <a:srgbClr val="FFFF00"/>
                </a:solidFill>
              </a:rPr>
              <a:t>Como trabalhar com famílias vulneráveis?</a:t>
            </a:r>
          </a:p>
          <a:p>
            <a:pPr marL="0" lvl="0" indent="0" algn="ctr">
              <a:buNone/>
            </a:pPr>
            <a:r>
              <a:rPr lang="pt-BR" sz="2800" dirty="0" smtClean="0"/>
              <a:t>Caráter brando das tecnologias de intervenção. Incerteza sobre relação meios e fins. Bases teóricas frágeis, “teoria” ou racionalidade dos programas pouco clara ou desenvolvida (</a:t>
            </a:r>
            <a:r>
              <a:rPr lang="pt-BR" sz="2800" dirty="0" err="1" smtClean="0"/>
              <a:t>Sulbrandt</a:t>
            </a:r>
            <a:r>
              <a:rPr lang="pt-BR" sz="2800" dirty="0" smtClean="0"/>
              <a:t>).</a:t>
            </a:r>
            <a:r>
              <a:rPr lang="pt-BR" sz="2800" dirty="0" smtClean="0">
                <a:solidFill>
                  <a:srgbClr val="FF3300"/>
                </a:solidFill>
              </a:rPr>
              <a:t> </a:t>
            </a:r>
          </a:p>
          <a:p>
            <a:pPr algn="ctr"/>
            <a:endParaRPr lang="pt-BR" sz="2800" dirty="0"/>
          </a:p>
        </p:txBody>
      </p:sp>
      <p:sp>
        <p:nvSpPr>
          <p:cNvPr id="5" name="Texto explicativo em forma de nuvem 4"/>
          <p:cNvSpPr/>
          <p:nvPr/>
        </p:nvSpPr>
        <p:spPr>
          <a:xfrm>
            <a:off x="5652120" y="-18673"/>
            <a:ext cx="3419872" cy="4641485"/>
          </a:xfrm>
          <a:prstGeom prst="cloud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</a:rPr>
              <a:t>Sentimento de frustração, incompetência, baixas expectativas de êxito comum entre famílias e técnicos</a:t>
            </a:r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347864" y="5589240"/>
            <a:ext cx="5616624" cy="1268760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Como romper com a “coalização de desesperança” (entre profissionais, famílias e serviços)?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186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68952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Alguns</a:t>
            </a:r>
            <a:r>
              <a:rPr lang="en-US" sz="3600" dirty="0" smtClean="0"/>
              <a:t> </a:t>
            </a:r>
            <a:r>
              <a:rPr lang="en-US" sz="3600" dirty="0" err="1" smtClean="0"/>
              <a:t>desafios</a:t>
            </a:r>
            <a:r>
              <a:rPr lang="en-US" sz="3600" dirty="0" smtClean="0"/>
              <a:t> </a:t>
            </a:r>
            <a:r>
              <a:rPr lang="en-US" sz="3600" dirty="0" err="1" smtClean="0"/>
              <a:t>para</a:t>
            </a:r>
            <a:r>
              <a:rPr lang="en-US" sz="3600" dirty="0" smtClean="0"/>
              <a:t> a </a:t>
            </a:r>
            <a:r>
              <a:rPr lang="en-US" sz="3600" dirty="0" err="1" smtClean="0"/>
              <a:t>politica</a:t>
            </a:r>
            <a:r>
              <a:rPr lang="en-US" sz="3600" dirty="0" smtClean="0"/>
              <a:t> </a:t>
            </a:r>
            <a:r>
              <a:rPr lang="en-US" sz="3600" dirty="0" err="1" smtClean="0"/>
              <a:t>assistencia</a:t>
            </a:r>
            <a:r>
              <a:rPr lang="en-US" sz="3600" dirty="0" smtClean="0"/>
              <a:t> social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184576"/>
          </a:xfrm>
        </p:spPr>
        <p:txBody>
          <a:bodyPr>
            <a:normAutofit/>
          </a:bodyPr>
          <a:lstStyle/>
          <a:p>
            <a:r>
              <a:rPr lang="pt-BR" sz="2800" dirty="0"/>
              <a:t>Operadores da política como catalisadores do processo de </a:t>
            </a:r>
            <a:r>
              <a:rPr lang="pt-BR" sz="2800" dirty="0" err="1"/>
              <a:t>empoderamento</a:t>
            </a:r>
            <a:r>
              <a:rPr lang="pt-BR" sz="2800" dirty="0"/>
              <a:t>? </a:t>
            </a:r>
            <a:endParaRPr lang="pt-BR" sz="2800" dirty="0" smtClean="0"/>
          </a:p>
          <a:p>
            <a:r>
              <a:rPr lang="pt-BR" sz="2800" dirty="0"/>
              <a:t>O acesso aos serviços não é garantido e os técnicos muitas vezes não sabem o que precisa ser feito para de fato ajudar a família e seus membros a superarem situações de vulnerabilidades e violações de direitos.</a:t>
            </a:r>
          </a:p>
          <a:p>
            <a:r>
              <a:rPr lang="pt-BR" sz="2800" dirty="0"/>
              <a:t>É importante distinguir quanto dessa incapacidade de resposta se deve ao funcionamento da rede ou quanto se deve aos </a:t>
            </a:r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limites das próprias famílias </a:t>
            </a:r>
            <a:r>
              <a:rPr lang="pt-BR" sz="2800" dirty="0"/>
              <a:t>(“que não aderem”) e da </a:t>
            </a:r>
            <a:r>
              <a:rPr lang="pt-BR" sz="2800" dirty="0">
                <a:solidFill>
                  <a:schemeClr val="accent5">
                    <a:lumMod val="50000"/>
                  </a:schemeClr>
                </a:solidFill>
              </a:rPr>
              <a:t>falta de metodologias de atuação</a:t>
            </a:r>
            <a:r>
              <a:rPr lang="pt-BR" sz="2800" dirty="0"/>
              <a:t> mais consistentes e sistemáticas diante de casos “difíceis”.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959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559896"/>
          </a:xfrm>
        </p:spPr>
        <p:txBody>
          <a:bodyPr>
            <a:normAutofit/>
          </a:bodyPr>
          <a:lstStyle/>
          <a:p>
            <a:r>
              <a:rPr lang="pt-BR" sz="2800" dirty="0"/>
              <a:t>Desafios da integração </a:t>
            </a:r>
            <a:r>
              <a:rPr lang="pt-BR" sz="2800" dirty="0" err="1"/>
              <a:t>intersetorial</a:t>
            </a:r>
            <a:r>
              <a:rPr lang="pt-BR" sz="2800" dirty="0"/>
              <a:t> (integralidade na provisão da proteção</a:t>
            </a:r>
            <a:r>
              <a:rPr lang="pt-BR" sz="2800" dirty="0" smtClean="0"/>
              <a:t>)</a:t>
            </a:r>
          </a:p>
          <a:p>
            <a:r>
              <a:rPr lang="pt-BR" sz="2800" dirty="0"/>
              <a:t>Incapacidade da rede em fornecer uma </a:t>
            </a:r>
            <a:r>
              <a:rPr lang="pt-BR" sz="2800" dirty="0">
                <a:solidFill>
                  <a:srgbClr val="004E6D"/>
                </a:solidFill>
              </a:rPr>
              <a:t>resposta conjunta, que vá além do estabelecimento de um fluxo de encaminhamento das famílias e adolescentes para serviços setoriais. </a:t>
            </a:r>
          </a:p>
          <a:p>
            <a:r>
              <a:rPr lang="pt-BR" sz="2800" dirty="0" smtClean="0"/>
              <a:t>Situação </a:t>
            </a:r>
            <a:r>
              <a:rPr lang="pt-BR" sz="2800" dirty="0"/>
              <a:t>de privação múltipla e intensa, para além da violação em si. Incapacidade de resposta do poder público. </a:t>
            </a:r>
          </a:p>
          <a:p>
            <a:r>
              <a:rPr lang="pt-BR" sz="2800" dirty="0"/>
              <a:t>Como avaliar resultados da política, para além das metas de produtos? Como operacionalizar os objetivos pretendidos?</a:t>
            </a:r>
          </a:p>
          <a:p>
            <a:endParaRPr lang="pt-BR" sz="28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15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832648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004E6D"/>
                </a:solidFill>
              </a:rPr>
              <a:t>Como preservar a dimensão da “escolha”, mas reconhecer  “destino”? Como reconhecer a dimensão do sujeito e ao mesmo tempo reconhecer as dimensões sociais que o constituem e definem?</a:t>
            </a:r>
          </a:p>
          <a:p>
            <a:r>
              <a:rPr lang="pt-BR" sz="3200" dirty="0">
                <a:solidFill>
                  <a:srgbClr val="004E6D"/>
                </a:solidFill>
              </a:rPr>
              <a:t>“Tecnologias de intervenção”. O que fazer? Como atuar simultaneamente nessas duas dimensões?</a:t>
            </a:r>
          </a:p>
          <a:p>
            <a:r>
              <a:rPr lang="pt-BR" sz="3200" dirty="0">
                <a:solidFill>
                  <a:srgbClr val="004E6D"/>
                </a:solidFill>
              </a:rPr>
              <a:t>Qual lugar da subjetividade no trabalho social? Como ela pode ser acessada, transformada? Qual o limite?</a:t>
            </a:r>
          </a:p>
          <a:p>
            <a:pPr marL="0" indent="0">
              <a:buNone/>
            </a:pPr>
            <a:endParaRPr lang="pt-BR" sz="2800" b="1" dirty="0">
              <a:solidFill>
                <a:srgbClr val="004E6D"/>
              </a:solidFill>
            </a:endParaRPr>
          </a:p>
          <a:p>
            <a:endParaRPr lang="en-US" sz="2800" dirty="0">
              <a:solidFill>
                <a:srgbClr val="004E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27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8601"/>
            <a:ext cx="9144000" cy="1152128"/>
          </a:xfrm>
        </p:spPr>
        <p:txBody>
          <a:bodyPr>
            <a:noAutofit/>
          </a:bodyPr>
          <a:lstStyle/>
          <a:p>
            <a:pPr algn="ctr"/>
            <a:r>
              <a:rPr lang="pt-BR" sz="4000" dirty="0" smtClean="0"/>
              <a:t>Elementos do enfoque vulnerabilidade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328592"/>
          </a:xfrm>
        </p:spPr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Ideia de riscos</a:t>
            </a:r>
            <a:r>
              <a:rPr lang="pt-BR" sz="2800" dirty="0" smtClean="0"/>
              <a:t>: os eventos de riscos, a resposta a eles e os resultados em termos de bem estar</a:t>
            </a:r>
          </a:p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Ideia de processo/trajetória</a:t>
            </a:r>
            <a:r>
              <a:rPr lang="pt-BR" sz="2800" dirty="0" smtClean="0"/>
              <a:t>: caráter dinâmico</a:t>
            </a:r>
          </a:p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Ativos</a:t>
            </a:r>
            <a:r>
              <a:rPr lang="pt-BR" sz="2800" dirty="0" smtClean="0"/>
              <a:t>: recursos de natureza tangível (capital humano, capital físico e financeiro) e menos tangível (capital social, relações familiares, aspectos de natureza </a:t>
            </a:r>
            <a:r>
              <a:rPr lang="pt-BR" sz="2800" dirty="0" err="1" smtClean="0"/>
              <a:t>psicosocial</a:t>
            </a:r>
            <a:r>
              <a:rPr lang="pt-BR" sz="2800" dirty="0" smtClean="0"/>
              <a:t>)</a:t>
            </a:r>
          </a:p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Estratégia de resposta</a:t>
            </a:r>
            <a:r>
              <a:rPr lang="pt-BR" sz="2800" dirty="0" smtClean="0"/>
              <a:t>: uso dos ativos. Manejos de ativos</a:t>
            </a:r>
          </a:p>
          <a:p>
            <a:r>
              <a:rPr lang="pt-BR" sz="2800" dirty="0" smtClean="0">
                <a:solidFill>
                  <a:schemeClr val="accent3">
                    <a:lumMod val="50000"/>
                  </a:schemeClr>
                </a:solidFill>
              </a:rPr>
              <a:t>Estrutura de oportunidades</a:t>
            </a:r>
            <a:r>
              <a:rPr lang="pt-BR" sz="2800" dirty="0" smtClean="0"/>
              <a:t>: conjunto de leis, instituições, políticas públicas. Dimensão contexto, macro.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677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1907704" y="812177"/>
            <a:ext cx="3126922" cy="165618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Ativos materiais e não materiais</a:t>
            </a:r>
            <a:r>
              <a:rPr lang="pt-BR" sz="2800" dirty="0" smtClean="0">
                <a:solidFill>
                  <a:schemeClr val="tx1"/>
                </a:solidFill>
              </a:rPr>
              <a:t> 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5364088" y="836712"/>
            <a:ext cx="3528392" cy="151216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recursos financeiros, físicos, ligados ao capital humano (educação e saúde), relacionais, psicossociais</a:t>
            </a:r>
            <a:endParaRPr lang="pt-BR" sz="2000" dirty="0"/>
          </a:p>
        </p:txBody>
      </p:sp>
      <p:sp>
        <p:nvSpPr>
          <p:cNvPr id="6" name="Elipse 5"/>
          <p:cNvSpPr/>
          <p:nvPr/>
        </p:nvSpPr>
        <p:spPr>
          <a:xfrm>
            <a:off x="1804129" y="2924944"/>
            <a:ext cx="3334072" cy="1728192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Estratégia de resposta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2038436" y="5188584"/>
            <a:ext cx="3325688" cy="1584176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Estrutura de oportunidades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364124" y="2468360"/>
            <a:ext cx="3384376" cy="3048872"/>
          </a:xfrm>
          <a:prstGeom prst="round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t-BR" sz="2000" dirty="0" smtClean="0"/>
          </a:p>
          <a:p>
            <a:pPr lvl="0" algn="ctr"/>
            <a:r>
              <a:rPr lang="pt-BR" sz="2000" dirty="0" smtClean="0"/>
              <a:t>Uso dos ativos: Interação entre os diversos tipos de ativos: diferentes estratégias e multiplicidade de resultados possíveis (</a:t>
            </a:r>
            <a:r>
              <a:rPr lang="pt-BR" sz="2000" dirty="0" err="1" smtClean="0"/>
              <a:t>ex</a:t>
            </a:r>
            <a:r>
              <a:rPr lang="pt-BR" sz="2000" dirty="0" smtClean="0"/>
              <a:t>: não pobreza e trabalho infantil; relações familiares e impacto nos ativos econômicos </a:t>
            </a:r>
            <a:r>
              <a:rPr lang="pt-BR" sz="2000" dirty="0" err="1" smtClean="0"/>
              <a:t>etc</a:t>
            </a:r>
            <a:r>
              <a:rPr lang="pt-BR" sz="2000" dirty="0" smtClean="0"/>
              <a:t>). </a:t>
            </a:r>
          </a:p>
          <a:p>
            <a:pPr algn="ctr"/>
            <a:endParaRPr lang="pt-BR" sz="2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240614" y="5209745"/>
            <a:ext cx="23654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Nível macro</a:t>
            </a:r>
            <a:endParaRPr lang="pt-BR" sz="40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0" y="1785427"/>
            <a:ext cx="23654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Nível micro</a:t>
            </a:r>
            <a:endParaRPr lang="pt-BR" sz="4000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5674278" y="5794156"/>
            <a:ext cx="3240360" cy="936104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Território e infra estrutura social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36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61662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defRPr sz="1800">
                <a:solidFill>
                  <a:srgbClr val="000000"/>
                </a:solidFill>
              </a:defRPr>
            </a:pPr>
            <a:r>
              <a:rPr lang="pt-BR" sz="2800" dirty="0">
                <a:ea typeface="Arial"/>
                <a:cs typeface="Arial"/>
                <a:sym typeface="Arial"/>
              </a:rPr>
              <a:t>O termo em latim (</a:t>
            </a:r>
            <a:r>
              <a:rPr lang="pt-BR" sz="2800" i="1" dirty="0" err="1">
                <a:ea typeface="Arial"/>
                <a:cs typeface="Arial"/>
                <a:sym typeface="Arial"/>
              </a:rPr>
              <a:t>vulnerare</a:t>
            </a:r>
            <a:r>
              <a:rPr lang="pt-BR" sz="2800" dirty="0">
                <a:ea typeface="Arial"/>
                <a:cs typeface="Arial"/>
                <a:sym typeface="Arial"/>
              </a:rPr>
              <a:t>) significa ferir e com esse sentido tem-se algo que singulariza a perspectiva da vulnerabilidade em relação a outros enfoques ou concepções sobre pobreza. </a:t>
            </a:r>
          </a:p>
          <a:p>
            <a:pPr>
              <a:spcBef>
                <a:spcPts val="600"/>
              </a:spcBef>
              <a:buClr>
                <a:srgbClr val="000000"/>
              </a:buClr>
              <a:defRPr sz="1800">
                <a:solidFill>
                  <a:srgbClr val="000000"/>
                </a:solidFill>
              </a:defRPr>
            </a:pPr>
            <a:r>
              <a:rPr lang="pt-BR" sz="2800" dirty="0">
                <a:ea typeface="Arial"/>
                <a:cs typeface="Arial"/>
                <a:sym typeface="Arial"/>
              </a:rPr>
              <a:t>Ela aponta para uma condição de insegurança e riscos e, no âmbito da pobreza, remete a processos de sofrimento que tal condição de incerteza provoca, para além das privações monetárias ou materiais em si. 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5320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76064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defRPr sz="1800">
                <a:solidFill>
                  <a:srgbClr val="000000"/>
                </a:solidFill>
              </a:defRPr>
            </a:pPr>
            <a:r>
              <a:rPr lang="pt-BR" sz="3200" dirty="0">
                <a:ea typeface="Arial"/>
                <a:cs typeface="Arial"/>
                <a:sym typeface="Arial"/>
              </a:rPr>
              <a:t>Vulnerabilidade  geralmente envolve, além da precariedade da renda por um longo período de tempo, necessidades insatisfeitas em múltiplos âmbitos (escolaridade, alimentação, saúde, moradia, trabalho, </a:t>
            </a:r>
            <a:r>
              <a:rPr lang="pt-BR" sz="3200" dirty="0" smtClean="0">
                <a:ea typeface="Arial"/>
                <a:cs typeface="Arial"/>
                <a:sym typeface="Arial"/>
              </a:rPr>
              <a:t>transporte</a:t>
            </a:r>
            <a:r>
              <a:rPr lang="pt-BR" sz="3200" smtClean="0">
                <a:ea typeface="Arial"/>
                <a:cs typeface="Arial"/>
                <a:sym typeface="Arial"/>
              </a:rPr>
              <a:t>, etc.), </a:t>
            </a:r>
            <a:r>
              <a:rPr lang="pt-BR" sz="3200" dirty="0">
                <a:ea typeface="Arial"/>
                <a:cs typeface="Arial"/>
                <a:sym typeface="Arial"/>
              </a:rPr>
              <a:t>relações sociais fragilizadas, baixa capacidade de mobilização de ativos e aspectos </a:t>
            </a:r>
            <a:r>
              <a:rPr lang="pt-BR" sz="3200" dirty="0" smtClean="0">
                <a:ea typeface="Arial"/>
                <a:cs typeface="Arial"/>
                <a:sym typeface="Arial"/>
              </a:rPr>
              <a:t>psicossociais </a:t>
            </a:r>
            <a:r>
              <a:rPr lang="pt-BR" sz="3200" dirty="0">
                <a:ea typeface="Arial"/>
                <a:cs typeface="Arial"/>
                <a:sym typeface="Arial"/>
              </a:rPr>
              <a:t>negativos</a:t>
            </a:r>
            <a:r>
              <a:rPr lang="pt-BR" sz="3200" dirty="0" smtClean="0">
                <a:ea typeface="Arial"/>
                <a:cs typeface="Arial"/>
                <a:sym typeface="Arial"/>
              </a:rPr>
              <a:t>. </a:t>
            </a: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ea typeface="Arial"/>
                <a:cs typeface="Arial"/>
                <a:sym typeface="Arial"/>
              </a:rPr>
              <a:t>Envolve a dupla dimensão da pobreza: privações materiais e privações de ordem subjetiva</a:t>
            </a:r>
            <a:endParaRPr lang="pt-BR" sz="3200" dirty="0">
              <a:solidFill>
                <a:schemeClr val="accent3">
                  <a:lumMod val="50000"/>
                </a:schemeClr>
              </a:solidFill>
              <a:ea typeface="Arial"/>
              <a:cs typeface="Arial"/>
              <a:sym typeface="Arial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defRPr sz="1800">
                <a:solidFill>
                  <a:srgbClr val="000000"/>
                </a:solidFill>
              </a:defRPr>
            </a:pPr>
            <a:r>
              <a:rPr lang="pt-BR" sz="3200" dirty="0">
                <a:ea typeface="Arial"/>
                <a:cs typeface="Arial"/>
                <a:sym typeface="Arial"/>
              </a:rPr>
              <a:t>Multidimensionalidade, heterogeneidade da pobreza.</a:t>
            </a:r>
          </a:p>
          <a:p>
            <a:pPr>
              <a:spcBef>
                <a:spcPts val="600"/>
              </a:spcBef>
              <a:buClr>
                <a:srgbClr val="000000"/>
              </a:buClr>
              <a:defRPr sz="1800">
                <a:solidFill>
                  <a:srgbClr val="000000"/>
                </a:solidFill>
              </a:defRPr>
            </a:pPr>
            <a:r>
              <a:rPr lang="pt-BR" sz="3200" dirty="0">
                <a:ea typeface="Arial"/>
                <a:cs typeface="Arial"/>
                <a:sym typeface="Arial"/>
              </a:rPr>
              <a:t>Implica pensar políticas de prevenção, mitigação e enfrentamento (</a:t>
            </a:r>
            <a:r>
              <a:rPr lang="pt-BR" sz="3200" dirty="0" err="1">
                <a:ea typeface="Arial"/>
                <a:cs typeface="Arial"/>
                <a:sym typeface="Arial"/>
              </a:rPr>
              <a:t>ex-ante</a:t>
            </a:r>
            <a:r>
              <a:rPr lang="pt-BR" sz="3200" dirty="0">
                <a:ea typeface="Arial"/>
                <a:cs typeface="Arial"/>
                <a:sym typeface="Arial"/>
              </a:rPr>
              <a:t> e </a:t>
            </a:r>
            <a:r>
              <a:rPr lang="pt-BR" sz="3200" dirty="0" err="1">
                <a:ea typeface="Arial"/>
                <a:cs typeface="Arial"/>
                <a:sym typeface="Arial"/>
              </a:rPr>
              <a:t>ex</a:t>
            </a:r>
            <a:r>
              <a:rPr lang="pt-BR" sz="3200" dirty="0">
                <a:ea typeface="Arial"/>
                <a:cs typeface="Arial"/>
                <a:sym typeface="Arial"/>
              </a:rPr>
              <a:t> post)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387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6" name="Group 766"/>
          <p:cNvGrpSpPr/>
          <p:nvPr/>
        </p:nvGrpSpPr>
        <p:grpSpPr>
          <a:xfrm>
            <a:off x="1692275" y="908050"/>
            <a:ext cx="2087565" cy="1295401"/>
            <a:chOff x="0" y="0"/>
            <a:chExt cx="2087564" cy="1295400"/>
          </a:xfrm>
        </p:grpSpPr>
        <p:sp>
          <p:nvSpPr>
            <p:cNvPr id="764" name="Shape 764"/>
            <p:cNvSpPr/>
            <p:nvPr/>
          </p:nvSpPr>
          <p:spPr>
            <a:xfrm>
              <a:off x="-1" y="0"/>
              <a:ext cx="2087566" cy="129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65" name="Shape 765"/>
            <p:cNvSpPr/>
            <p:nvPr/>
          </p:nvSpPr>
          <p:spPr>
            <a:xfrm>
              <a:off x="230077" y="111250"/>
              <a:ext cx="1627409" cy="1072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Renda: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Parâmetro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nutricional</a:t>
              </a:r>
            </a:p>
          </p:txBody>
        </p:sp>
      </p:grpSp>
      <p:grpSp>
        <p:nvGrpSpPr>
          <p:cNvPr id="770" name="Group 770"/>
          <p:cNvGrpSpPr/>
          <p:nvPr/>
        </p:nvGrpSpPr>
        <p:grpSpPr>
          <a:xfrm>
            <a:off x="1504467" y="1236533"/>
            <a:ext cx="3134876" cy="2284151"/>
            <a:chOff x="0" y="0"/>
            <a:chExt cx="3134875" cy="2284150"/>
          </a:xfrm>
        </p:grpSpPr>
        <p:sp>
          <p:nvSpPr>
            <p:cNvPr id="767" name="Shape 767"/>
            <p:cNvSpPr/>
            <p:nvPr/>
          </p:nvSpPr>
          <p:spPr>
            <a:xfrm rot="3492111" flipH="1">
              <a:off x="1241970" y="-500382"/>
              <a:ext cx="650935" cy="3284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600" extrusionOk="0">
                  <a:moveTo>
                    <a:pt x="2" y="9230"/>
                  </a:moveTo>
                  <a:cubicBezTo>
                    <a:pt x="2" y="13617"/>
                    <a:pt x="6849" y="17399"/>
                    <a:pt x="16378" y="18274"/>
                  </a:cubicBezTo>
                  <a:lnTo>
                    <a:pt x="16378" y="17030"/>
                  </a:lnTo>
                  <a:lnTo>
                    <a:pt x="20458" y="19500"/>
                  </a:lnTo>
                  <a:lnTo>
                    <a:pt x="16378" y="21600"/>
                  </a:lnTo>
                  <a:lnTo>
                    <a:pt x="16378" y="20356"/>
                  </a:lnTo>
                  <a:lnTo>
                    <a:pt x="16378" y="20356"/>
                  </a:lnTo>
                  <a:cubicBezTo>
                    <a:pt x="6849" y="19481"/>
                    <a:pt x="2" y="15700"/>
                    <a:pt x="2" y="11312"/>
                  </a:cubicBezTo>
                  <a:close/>
                  <a:moveTo>
                    <a:pt x="20458" y="2083"/>
                  </a:moveTo>
                  <a:cubicBezTo>
                    <a:pt x="10054" y="2083"/>
                    <a:pt x="1307" y="5606"/>
                    <a:pt x="133" y="10271"/>
                  </a:cubicBezTo>
                  <a:lnTo>
                    <a:pt x="133" y="10271"/>
                  </a:lnTo>
                  <a:cubicBezTo>
                    <a:pt x="-1142" y="5206"/>
                    <a:pt x="6925" y="634"/>
                    <a:pt x="18150" y="59"/>
                  </a:cubicBezTo>
                  <a:cubicBezTo>
                    <a:pt x="18916" y="20"/>
                    <a:pt x="19687" y="0"/>
                    <a:pt x="20458" y="0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68" name="Shape 768"/>
            <p:cNvSpPr/>
            <p:nvPr/>
          </p:nvSpPr>
          <p:spPr>
            <a:xfrm rot="3492111" flipH="1">
              <a:off x="1974132" y="-92850"/>
              <a:ext cx="650935" cy="1561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600" extrusionOk="0">
                  <a:moveTo>
                    <a:pt x="20458" y="4380"/>
                  </a:moveTo>
                  <a:cubicBezTo>
                    <a:pt x="10054" y="4380"/>
                    <a:pt x="1307" y="11791"/>
                    <a:pt x="133" y="21600"/>
                  </a:cubicBezTo>
                  <a:lnTo>
                    <a:pt x="133" y="21600"/>
                  </a:lnTo>
                  <a:cubicBezTo>
                    <a:pt x="-1142" y="10949"/>
                    <a:pt x="6925" y="1333"/>
                    <a:pt x="18150" y="124"/>
                  </a:cubicBezTo>
                  <a:cubicBezTo>
                    <a:pt x="18916" y="41"/>
                    <a:pt x="19687" y="0"/>
                    <a:pt x="20458" y="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69" name="Shape 769"/>
            <p:cNvSpPr/>
            <p:nvPr/>
          </p:nvSpPr>
          <p:spPr>
            <a:xfrm rot="3492111" flipH="1">
              <a:off x="1241984" y="-500407"/>
              <a:ext cx="650876" cy="3284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9230"/>
                  </a:moveTo>
                  <a:cubicBezTo>
                    <a:pt x="0" y="13617"/>
                    <a:pt x="7230" y="17399"/>
                    <a:pt x="17292" y="18274"/>
                  </a:cubicBezTo>
                  <a:lnTo>
                    <a:pt x="17292" y="17030"/>
                  </a:lnTo>
                  <a:lnTo>
                    <a:pt x="21600" y="19500"/>
                  </a:lnTo>
                  <a:lnTo>
                    <a:pt x="17292" y="21600"/>
                  </a:lnTo>
                  <a:lnTo>
                    <a:pt x="17292" y="20356"/>
                  </a:lnTo>
                  <a:lnTo>
                    <a:pt x="17292" y="20356"/>
                  </a:lnTo>
                  <a:cubicBezTo>
                    <a:pt x="7230" y="19481"/>
                    <a:pt x="0" y="15700"/>
                    <a:pt x="0" y="11312"/>
                  </a:cubicBezTo>
                  <a:lnTo>
                    <a:pt x="0" y="9230"/>
                  </a:lnTo>
                  <a:cubicBezTo>
                    <a:pt x="0" y="4132"/>
                    <a:pt x="9671" y="0"/>
                    <a:pt x="21600" y="0"/>
                  </a:cubicBezTo>
                  <a:lnTo>
                    <a:pt x="21600" y="2083"/>
                  </a:lnTo>
                  <a:cubicBezTo>
                    <a:pt x="10614" y="2083"/>
                    <a:pt x="1378" y="5606"/>
                    <a:pt x="138" y="10271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774" name="Group 774"/>
          <p:cNvGrpSpPr/>
          <p:nvPr/>
        </p:nvGrpSpPr>
        <p:grpSpPr>
          <a:xfrm>
            <a:off x="4574941" y="-347488"/>
            <a:ext cx="2291832" cy="2468830"/>
            <a:chOff x="0" y="0"/>
            <a:chExt cx="2291831" cy="2468828"/>
          </a:xfrm>
        </p:grpSpPr>
        <p:sp>
          <p:nvSpPr>
            <p:cNvPr id="771" name="Shape 771"/>
            <p:cNvSpPr/>
            <p:nvPr/>
          </p:nvSpPr>
          <p:spPr>
            <a:xfrm rot="20029889" flipH="1">
              <a:off x="353681" y="248310"/>
              <a:ext cx="1584470" cy="19722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600" extrusionOk="0">
                  <a:moveTo>
                    <a:pt x="2" y="9230"/>
                  </a:moveTo>
                  <a:cubicBezTo>
                    <a:pt x="2" y="13617"/>
                    <a:pt x="6849" y="17399"/>
                    <a:pt x="16378" y="18274"/>
                  </a:cubicBezTo>
                  <a:lnTo>
                    <a:pt x="16378" y="17030"/>
                  </a:lnTo>
                  <a:lnTo>
                    <a:pt x="20458" y="19500"/>
                  </a:lnTo>
                  <a:lnTo>
                    <a:pt x="16378" y="21600"/>
                  </a:lnTo>
                  <a:lnTo>
                    <a:pt x="16378" y="20356"/>
                  </a:lnTo>
                  <a:lnTo>
                    <a:pt x="16378" y="20356"/>
                  </a:lnTo>
                  <a:cubicBezTo>
                    <a:pt x="6849" y="19481"/>
                    <a:pt x="2" y="15700"/>
                    <a:pt x="2" y="11312"/>
                  </a:cubicBezTo>
                  <a:close/>
                  <a:moveTo>
                    <a:pt x="20458" y="2083"/>
                  </a:moveTo>
                  <a:cubicBezTo>
                    <a:pt x="10054" y="2083"/>
                    <a:pt x="1307" y="5606"/>
                    <a:pt x="133" y="10271"/>
                  </a:cubicBezTo>
                  <a:lnTo>
                    <a:pt x="133" y="10271"/>
                  </a:lnTo>
                  <a:cubicBezTo>
                    <a:pt x="-1142" y="5206"/>
                    <a:pt x="6925" y="634"/>
                    <a:pt x="18150" y="59"/>
                  </a:cubicBezTo>
                  <a:cubicBezTo>
                    <a:pt x="18916" y="20"/>
                    <a:pt x="19687" y="0"/>
                    <a:pt x="20458" y="0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72" name="Shape 772"/>
            <p:cNvSpPr/>
            <p:nvPr/>
          </p:nvSpPr>
          <p:spPr>
            <a:xfrm rot="20029889" flipH="1">
              <a:off x="125586" y="301324"/>
              <a:ext cx="1584471" cy="937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58" h="21600" extrusionOk="0">
                  <a:moveTo>
                    <a:pt x="20458" y="4380"/>
                  </a:moveTo>
                  <a:cubicBezTo>
                    <a:pt x="10054" y="4380"/>
                    <a:pt x="1307" y="11791"/>
                    <a:pt x="133" y="21600"/>
                  </a:cubicBezTo>
                  <a:lnTo>
                    <a:pt x="133" y="21600"/>
                  </a:lnTo>
                  <a:cubicBezTo>
                    <a:pt x="-1142" y="10949"/>
                    <a:pt x="6925" y="1333"/>
                    <a:pt x="18150" y="124"/>
                  </a:cubicBezTo>
                  <a:cubicBezTo>
                    <a:pt x="18916" y="41"/>
                    <a:pt x="19687" y="0"/>
                    <a:pt x="20458" y="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73" name="Shape 773"/>
            <p:cNvSpPr/>
            <p:nvPr/>
          </p:nvSpPr>
          <p:spPr>
            <a:xfrm rot="20029889" flipH="1">
              <a:off x="353688" y="248341"/>
              <a:ext cx="1584326" cy="19722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9230"/>
                  </a:moveTo>
                  <a:cubicBezTo>
                    <a:pt x="0" y="13617"/>
                    <a:pt x="7230" y="17399"/>
                    <a:pt x="17292" y="18274"/>
                  </a:cubicBezTo>
                  <a:lnTo>
                    <a:pt x="17292" y="17030"/>
                  </a:lnTo>
                  <a:lnTo>
                    <a:pt x="21600" y="19500"/>
                  </a:lnTo>
                  <a:lnTo>
                    <a:pt x="17292" y="21600"/>
                  </a:lnTo>
                  <a:lnTo>
                    <a:pt x="17292" y="20356"/>
                  </a:lnTo>
                  <a:lnTo>
                    <a:pt x="17292" y="20356"/>
                  </a:lnTo>
                  <a:cubicBezTo>
                    <a:pt x="7230" y="19481"/>
                    <a:pt x="0" y="15700"/>
                    <a:pt x="0" y="11312"/>
                  </a:cubicBezTo>
                  <a:lnTo>
                    <a:pt x="0" y="9230"/>
                  </a:lnTo>
                  <a:cubicBezTo>
                    <a:pt x="0" y="4132"/>
                    <a:pt x="9671" y="0"/>
                    <a:pt x="21600" y="0"/>
                  </a:cubicBezTo>
                  <a:lnTo>
                    <a:pt x="21600" y="2083"/>
                  </a:lnTo>
                  <a:cubicBezTo>
                    <a:pt x="10614" y="2083"/>
                    <a:pt x="1378" y="5606"/>
                    <a:pt x="138" y="10271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777" name="Group 777"/>
          <p:cNvGrpSpPr/>
          <p:nvPr/>
        </p:nvGrpSpPr>
        <p:grpSpPr>
          <a:xfrm>
            <a:off x="2542043" y="1283043"/>
            <a:ext cx="4564740" cy="3672790"/>
            <a:chOff x="0" y="0"/>
            <a:chExt cx="4564738" cy="3672789"/>
          </a:xfrm>
        </p:grpSpPr>
        <p:sp>
          <p:nvSpPr>
            <p:cNvPr id="775" name="Shape 775"/>
            <p:cNvSpPr/>
            <p:nvPr/>
          </p:nvSpPr>
          <p:spPr>
            <a:xfrm rot="19371793">
              <a:off x="-340182" y="1518895"/>
              <a:ext cx="5245101" cy="635001"/>
            </a:xfrm>
            <a:prstGeom prst="rect">
              <a:avLst/>
            </a:prstGeom>
            <a:solidFill>
              <a:srgbClr val="FFCC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76" name="Shape 776"/>
            <p:cNvSpPr/>
            <p:nvPr/>
          </p:nvSpPr>
          <p:spPr>
            <a:xfrm rot="19371793">
              <a:off x="-421341" y="1630145"/>
              <a:ext cx="5407420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POBREZA COMO PRIVAÇÃO MÚLTIPLA</a:t>
              </a:r>
            </a:p>
          </p:txBody>
        </p:sp>
      </p:grpSp>
      <p:grpSp>
        <p:nvGrpSpPr>
          <p:cNvPr id="780" name="Group 780"/>
          <p:cNvGrpSpPr/>
          <p:nvPr/>
        </p:nvGrpSpPr>
        <p:grpSpPr>
          <a:xfrm>
            <a:off x="3045176" y="1823400"/>
            <a:ext cx="4623687" cy="3696976"/>
            <a:chOff x="0" y="0"/>
            <a:chExt cx="4623685" cy="3696974"/>
          </a:xfrm>
        </p:grpSpPr>
        <p:sp>
          <p:nvSpPr>
            <p:cNvPr id="778" name="Shape 778"/>
            <p:cNvSpPr/>
            <p:nvPr/>
          </p:nvSpPr>
          <p:spPr>
            <a:xfrm rot="19382444">
              <a:off x="-344838" y="1534161"/>
              <a:ext cx="5313363" cy="628651"/>
            </a:xfrm>
            <a:prstGeom prst="rect">
              <a:avLst/>
            </a:prstGeom>
            <a:solidFill>
              <a:srgbClr val="00CCFF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79" name="Shape 779"/>
            <p:cNvSpPr/>
            <p:nvPr/>
          </p:nvSpPr>
          <p:spPr>
            <a:xfrm rot="19382444">
              <a:off x="78083" y="1477137"/>
              <a:ext cx="4467521" cy="742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POBREZA COMO PRIVAÇÃO DE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LIBERDADE E CAPACIDADES</a:t>
              </a:r>
            </a:p>
          </p:txBody>
        </p:sp>
      </p:grpSp>
      <p:grpSp>
        <p:nvGrpSpPr>
          <p:cNvPr id="783" name="Group 783"/>
          <p:cNvGrpSpPr/>
          <p:nvPr/>
        </p:nvGrpSpPr>
        <p:grpSpPr>
          <a:xfrm>
            <a:off x="5178184" y="4076700"/>
            <a:ext cx="2962757" cy="1079500"/>
            <a:chOff x="0" y="0"/>
            <a:chExt cx="2962756" cy="1079500"/>
          </a:xfrm>
        </p:grpSpPr>
        <p:sp>
          <p:nvSpPr>
            <p:cNvPr id="781" name="Shape 781"/>
            <p:cNvSpPr/>
            <p:nvPr/>
          </p:nvSpPr>
          <p:spPr>
            <a:xfrm>
              <a:off x="112953" y="0"/>
              <a:ext cx="2736851" cy="1079500"/>
            </a:xfrm>
            <a:prstGeom prst="roundRect">
              <a:avLst>
                <a:gd name="adj" fmla="val 16667"/>
              </a:avLst>
            </a:prstGeom>
            <a:solidFill>
              <a:srgbClr val="00CC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82" name="Shape 782"/>
            <p:cNvSpPr/>
            <p:nvPr/>
          </p:nvSpPr>
          <p:spPr>
            <a:xfrm>
              <a:off x="0" y="97719"/>
              <a:ext cx="2962757" cy="8840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dirty="0" err="1">
                  <a:latin typeface="Arial Bold"/>
                  <a:ea typeface="Arial Bold"/>
                  <a:cs typeface="Arial Bold"/>
                  <a:sym typeface="Arial Bold"/>
                </a:rPr>
                <a:t>Dimensões</a:t>
              </a:r>
              <a:r>
                <a:rPr dirty="0">
                  <a:latin typeface="Arial Bold"/>
                  <a:ea typeface="Arial Bold"/>
                  <a:cs typeface="Arial Bold"/>
                  <a:sym typeface="Arial Bold"/>
                </a:rPr>
                <a:t> </a:t>
              </a:r>
              <a:r>
                <a:rPr dirty="0" err="1">
                  <a:latin typeface="Arial Bold"/>
                  <a:ea typeface="Arial Bold"/>
                  <a:cs typeface="Arial Bold"/>
                  <a:sym typeface="Arial Bold"/>
                </a:rPr>
                <a:t>psicosociais</a:t>
              </a:r>
              <a:r>
                <a:rPr dirty="0">
                  <a:latin typeface="Arial Bold"/>
                  <a:ea typeface="Arial Bold"/>
                  <a:cs typeface="Arial Bold"/>
                  <a:sym typeface="Arial Bold"/>
                </a:rPr>
                <a:t>: </a:t>
              </a:r>
              <a:endParaRPr dirty="0"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dirty="0" err="1">
                  <a:latin typeface="Arial Bold"/>
                  <a:ea typeface="Arial Bold"/>
                  <a:cs typeface="Arial Bold"/>
                  <a:sym typeface="Arial Bold"/>
                </a:rPr>
                <a:t>valores</a:t>
              </a:r>
              <a:r>
                <a:rPr dirty="0">
                  <a:latin typeface="Arial Bold"/>
                  <a:ea typeface="Arial Bold"/>
                  <a:cs typeface="Arial Bold"/>
                  <a:sym typeface="Arial Bold"/>
                </a:rPr>
                <a:t>, </a:t>
              </a:r>
              <a:r>
                <a:rPr dirty="0" err="1">
                  <a:latin typeface="Arial Bold"/>
                  <a:ea typeface="Arial Bold"/>
                  <a:cs typeface="Arial Bold"/>
                  <a:sym typeface="Arial Bold"/>
                </a:rPr>
                <a:t>crencas</a:t>
              </a:r>
              <a:r>
                <a:rPr dirty="0">
                  <a:latin typeface="Arial Bold"/>
                  <a:ea typeface="Arial Bold"/>
                  <a:cs typeface="Arial Bold"/>
                  <a:sym typeface="Arial Bold"/>
                </a:rPr>
                <a:t>,</a:t>
              </a:r>
              <a:endParaRPr dirty="0"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dirty="0" err="1">
                  <a:latin typeface="Arial Bold"/>
                  <a:ea typeface="Arial Bold"/>
                  <a:cs typeface="Arial Bold"/>
                  <a:sym typeface="Arial Bold"/>
                </a:rPr>
                <a:t>comportamentos</a:t>
              </a:r>
              <a:r>
                <a:rPr dirty="0">
                  <a:latin typeface="Arial Bold"/>
                  <a:ea typeface="Arial Bold"/>
                  <a:cs typeface="Arial Bold"/>
                  <a:sym typeface="Arial Bold"/>
                </a:rPr>
                <a:t>.</a:t>
              </a:r>
            </a:p>
          </p:txBody>
        </p:sp>
      </p:grpSp>
      <p:grpSp>
        <p:nvGrpSpPr>
          <p:cNvPr id="786" name="Group 786"/>
          <p:cNvGrpSpPr/>
          <p:nvPr/>
        </p:nvGrpSpPr>
        <p:grpSpPr>
          <a:xfrm>
            <a:off x="6466552" y="5659437"/>
            <a:ext cx="2619634" cy="1079501"/>
            <a:chOff x="0" y="0"/>
            <a:chExt cx="2619632" cy="1079500"/>
          </a:xfrm>
        </p:grpSpPr>
        <p:sp>
          <p:nvSpPr>
            <p:cNvPr id="784" name="Shape 784"/>
            <p:cNvSpPr/>
            <p:nvPr/>
          </p:nvSpPr>
          <p:spPr>
            <a:xfrm>
              <a:off x="50135" y="0"/>
              <a:ext cx="2519363" cy="1079500"/>
            </a:xfrm>
            <a:prstGeom prst="roundRect">
              <a:avLst>
                <a:gd name="adj" fmla="val 16667"/>
              </a:avLst>
            </a:prstGeom>
            <a:solidFill>
              <a:srgbClr val="00CC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85" name="Shape 785"/>
            <p:cNvSpPr/>
            <p:nvPr/>
          </p:nvSpPr>
          <p:spPr>
            <a:xfrm>
              <a:off x="0" y="231069"/>
              <a:ext cx="2619633" cy="6173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>
                  <a:latin typeface="Arial Bold"/>
                  <a:ea typeface="Arial Bold"/>
                  <a:cs typeface="Arial Bold"/>
                  <a:sym typeface="Arial Bold"/>
                </a:rPr>
                <a:t>Ativos materiais e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>
                  <a:latin typeface="Arial Bold"/>
                  <a:ea typeface="Arial Bold"/>
                  <a:cs typeface="Arial Bold"/>
                  <a:sym typeface="Arial Bold"/>
                </a:rPr>
                <a:t>ativos menos tangíveis</a:t>
              </a:r>
            </a:p>
          </p:txBody>
        </p:sp>
      </p:grpSp>
      <p:grpSp>
        <p:nvGrpSpPr>
          <p:cNvPr id="789" name="Group 789"/>
          <p:cNvGrpSpPr/>
          <p:nvPr/>
        </p:nvGrpSpPr>
        <p:grpSpPr>
          <a:xfrm>
            <a:off x="3673475" y="5661025"/>
            <a:ext cx="2266950" cy="1079500"/>
            <a:chOff x="0" y="0"/>
            <a:chExt cx="2266950" cy="1079500"/>
          </a:xfrm>
        </p:grpSpPr>
        <p:sp>
          <p:nvSpPr>
            <p:cNvPr id="787" name="Shape 787"/>
            <p:cNvSpPr/>
            <p:nvPr/>
          </p:nvSpPr>
          <p:spPr>
            <a:xfrm>
              <a:off x="0" y="0"/>
              <a:ext cx="2266950" cy="1079500"/>
            </a:xfrm>
            <a:prstGeom prst="roundRect">
              <a:avLst>
                <a:gd name="adj" fmla="val 16667"/>
              </a:avLst>
            </a:prstGeom>
            <a:solidFill>
              <a:srgbClr val="00CC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88" name="Shape 788"/>
            <p:cNvSpPr/>
            <p:nvPr/>
          </p:nvSpPr>
          <p:spPr>
            <a:xfrm>
              <a:off x="281081" y="97719"/>
              <a:ext cx="1704788" cy="8840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>
                  <a:latin typeface="Arial Bold"/>
                  <a:ea typeface="Arial Bold"/>
                  <a:cs typeface="Arial Bold"/>
                  <a:sym typeface="Arial Bold"/>
                </a:rPr>
                <a:t>Sociabilidade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>
                  <a:latin typeface="Arial Bold"/>
                  <a:ea typeface="Arial Bold"/>
                  <a:cs typeface="Arial Bold"/>
                  <a:sym typeface="Arial Bold"/>
                </a:rPr>
                <a:t>(politica e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>
                  <a:latin typeface="Arial Bold"/>
                  <a:ea typeface="Arial Bold"/>
                  <a:cs typeface="Arial Bold"/>
                  <a:sym typeface="Arial Bold"/>
                </a:rPr>
                <a:t>capital social)</a:t>
              </a:r>
            </a:p>
          </p:txBody>
        </p:sp>
      </p:grpSp>
      <p:sp>
        <p:nvSpPr>
          <p:cNvPr id="790" name="Shape 790"/>
          <p:cNvSpPr/>
          <p:nvPr/>
        </p:nvSpPr>
        <p:spPr>
          <a:xfrm rot="18353562">
            <a:off x="5580857" y="5226844"/>
            <a:ext cx="503238" cy="358776"/>
          </a:xfrm>
          <a:prstGeom prst="leftRightArrow">
            <a:avLst>
              <a:gd name="adj1" fmla="val 50000"/>
              <a:gd name="adj2" fmla="val 28053"/>
            </a:avLst>
          </a:pr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91" name="Shape 791"/>
          <p:cNvSpPr/>
          <p:nvPr/>
        </p:nvSpPr>
        <p:spPr>
          <a:xfrm rot="10800000">
            <a:off x="5940425" y="5803900"/>
            <a:ext cx="576263" cy="358775"/>
          </a:xfrm>
          <a:prstGeom prst="leftRightArrow">
            <a:avLst>
              <a:gd name="adj1" fmla="val 50000"/>
              <a:gd name="adj2" fmla="val 32124"/>
            </a:avLst>
          </a:pr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92" name="Shape 792"/>
          <p:cNvSpPr/>
          <p:nvPr/>
        </p:nvSpPr>
        <p:spPr>
          <a:xfrm rot="3776953">
            <a:off x="6299994" y="5228430"/>
            <a:ext cx="503239" cy="358776"/>
          </a:xfrm>
          <a:prstGeom prst="leftRightArrow">
            <a:avLst>
              <a:gd name="adj1" fmla="val 50000"/>
              <a:gd name="adj2" fmla="val 28053"/>
            </a:avLst>
          </a:pr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795" name="Group 795"/>
          <p:cNvGrpSpPr/>
          <p:nvPr/>
        </p:nvGrpSpPr>
        <p:grpSpPr>
          <a:xfrm>
            <a:off x="828675" y="3140075"/>
            <a:ext cx="1655764" cy="504825"/>
            <a:chOff x="0" y="0"/>
            <a:chExt cx="1655763" cy="504825"/>
          </a:xfrm>
        </p:grpSpPr>
        <p:sp>
          <p:nvSpPr>
            <p:cNvPr id="793" name="Shape 793"/>
            <p:cNvSpPr/>
            <p:nvPr/>
          </p:nvSpPr>
          <p:spPr>
            <a:xfrm>
              <a:off x="0" y="0"/>
              <a:ext cx="1655764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94" name="Shape 794"/>
            <p:cNvSpPr/>
            <p:nvPr/>
          </p:nvSpPr>
          <p:spPr>
            <a:xfrm>
              <a:off x="115851" y="46162"/>
              <a:ext cx="1424061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Educação</a:t>
              </a:r>
            </a:p>
          </p:txBody>
        </p:sp>
      </p:grpSp>
      <p:grpSp>
        <p:nvGrpSpPr>
          <p:cNvPr id="798" name="Group 798"/>
          <p:cNvGrpSpPr/>
          <p:nvPr/>
        </p:nvGrpSpPr>
        <p:grpSpPr>
          <a:xfrm>
            <a:off x="3708400" y="1916113"/>
            <a:ext cx="1655764" cy="504826"/>
            <a:chOff x="0" y="0"/>
            <a:chExt cx="1655763" cy="504825"/>
          </a:xfrm>
        </p:grpSpPr>
        <p:sp>
          <p:nvSpPr>
            <p:cNvPr id="796" name="Shape 796"/>
            <p:cNvSpPr/>
            <p:nvPr/>
          </p:nvSpPr>
          <p:spPr>
            <a:xfrm>
              <a:off x="0" y="0"/>
              <a:ext cx="1655764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797" name="Shape 797"/>
            <p:cNvSpPr/>
            <p:nvPr/>
          </p:nvSpPr>
          <p:spPr>
            <a:xfrm>
              <a:off x="53846" y="46162"/>
              <a:ext cx="1548071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Transporte</a:t>
              </a:r>
            </a:p>
          </p:txBody>
        </p:sp>
      </p:grpSp>
      <p:grpSp>
        <p:nvGrpSpPr>
          <p:cNvPr id="802" name="Group 802"/>
          <p:cNvGrpSpPr/>
          <p:nvPr/>
        </p:nvGrpSpPr>
        <p:grpSpPr>
          <a:xfrm>
            <a:off x="2351605" y="3194974"/>
            <a:ext cx="1000728" cy="746893"/>
            <a:chOff x="0" y="0"/>
            <a:chExt cx="1000727" cy="746892"/>
          </a:xfrm>
        </p:grpSpPr>
        <p:sp>
          <p:nvSpPr>
            <p:cNvPr id="799" name="Shape 799"/>
            <p:cNvSpPr/>
            <p:nvPr/>
          </p:nvSpPr>
          <p:spPr>
            <a:xfrm rot="3590867" flipH="1">
              <a:off x="355863" y="-121274"/>
              <a:ext cx="289002" cy="989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58" h="21600" extrusionOk="0">
                  <a:moveTo>
                    <a:pt x="5" y="7714"/>
                  </a:moveTo>
                  <a:cubicBezTo>
                    <a:pt x="5" y="10984"/>
                    <a:pt x="5175" y="13898"/>
                    <a:pt x="12907" y="14988"/>
                  </a:cubicBezTo>
                  <a:lnTo>
                    <a:pt x="12907" y="12784"/>
                  </a:lnTo>
                  <a:lnTo>
                    <a:pt x="19358" y="17633"/>
                  </a:lnTo>
                  <a:lnTo>
                    <a:pt x="12907" y="21600"/>
                  </a:lnTo>
                  <a:lnTo>
                    <a:pt x="12907" y="19396"/>
                  </a:lnTo>
                  <a:lnTo>
                    <a:pt x="12907" y="19396"/>
                  </a:lnTo>
                  <a:cubicBezTo>
                    <a:pt x="5175" y="18306"/>
                    <a:pt x="5" y="15392"/>
                    <a:pt x="5" y="12123"/>
                  </a:cubicBezTo>
                  <a:close/>
                  <a:moveTo>
                    <a:pt x="19358" y="4408"/>
                  </a:moveTo>
                  <a:cubicBezTo>
                    <a:pt x="10799" y="4408"/>
                    <a:pt x="3257" y="6649"/>
                    <a:pt x="812" y="9919"/>
                  </a:cubicBezTo>
                  <a:lnTo>
                    <a:pt x="812" y="9919"/>
                  </a:lnTo>
                  <a:cubicBezTo>
                    <a:pt x="-2242" y="5836"/>
                    <a:pt x="3586" y="1539"/>
                    <a:pt x="13829" y="322"/>
                  </a:cubicBezTo>
                  <a:cubicBezTo>
                    <a:pt x="15623" y="108"/>
                    <a:pt x="17486" y="0"/>
                    <a:pt x="19358" y="0"/>
                  </a:cubicBez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0" name="Shape 800"/>
            <p:cNvSpPr/>
            <p:nvPr/>
          </p:nvSpPr>
          <p:spPr>
            <a:xfrm rot="3590867" flipH="1">
              <a:off x="587210" y="11885"/>
              <a:ext cx="289002" cy="454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58" h="21600" extrusionOk="0">
                  <a:moveTo>
                    <a:pt x="19358" y="9600"/>
                  </a:moveTo>
                  <a:cubicBezTo>
                    <a:pt x="10799" y="9600"/>
                    <a:pt x="3257" y="14480"/>
                    <a:pt x="812" y="21600"/>
                  </a:cubicBezTo>
                  <a:lnTo>
                    <a:pt x="812" y="21600"/>
                  </a:lnTo>
                  <a:cubicBezTo>
                    <a:pt x="-2242" y="12708"/>
                    <a:pt x="3586" y="3351"/>
                    <a:pt x="13829" y="700"/>
                  </a:cubicBezTo>
                  <a:cubicBezTo>
                    <a:pt x="15623" y="236"/>
                    <a:pt x="17486" y="0"/>
                    <a:pt x="19358" y="0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1" name="Shape 801"/>
            <p:cNvSpPr/>
            <p:nvPr/>
          </p:nvSpPr>
          <p:spPr>
            <a:xfrm rot="3590867" flipH="1">
              <a:off x="355882" y="-121307"/>
              <a:ext cx="288926" cy="9894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7714"/>
                  </a:moveTo>
                  <a:cubicBezTo>
                    <a:pt x="0" y="10984"/>
                    <a:pt x="5770" y="13898"/>
                    <a:pt x="14400" y="14988"/>
                  </a:cubicBezTo>
                  <a:lnTo>
                    <a:pt x="14400" y="12784"/>
                  </a:lnTo>
                  <a:lnTo>
                    <a:pt x="21600" y="17633"/>
                  </a:lnTo>
                  <a:lnTo>
                    <a:pt x="14400" y="21600"/>
                  </a:lnTo>
                  <a:lnTo>
                    <a:pt x="14400" y="19396"/>
                  </a:lnTo>
                  <a:lnTo>
                    <a:pt x="14400" y="19396"/>
                  </a:lnTo>
                  <a:cubicBezTo>
                    <a:pt x="5770" y="18306"/>
                    <a:pt x="0" y="15392"/>
                    <a:pt x="0" y="12123"/>
                  </a:cubicBezTo>
                  <a:lnTo>
                    <a:pt x="0" y="7714"/>
                  </a:lnTo>
                  <a:cubicBezTo>
                    <a:pt x="0" y="3454"/>
                    <a:pt x="9671" y="0"/>
                    <a:pt x="21600" y="0"/>
                  </a:cubicBezTo>
                  <a:lnTo>
                    <a:pt x="21600" y="4408"/>
                  </a:lnTo>
                  <a:cubicBezTo>
                    <a:pt x="12048" y="4408"/>
                    <a:pt x="3630" y="6649"/>
                    <a:pt x="900" y="9919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805" name="Group 805"/>
          <p:cNvGrpSpPr/>
          <p:nvPr/>
        </p:nvGrpSpPr>
        <p:grpSpPr>
          <a:xfrm>
            <a:off x="3851275" y="1052512"/>
            <a:ext cx="1800225" cy="504826"/>
            <a:chOff x="0" y="0"/>
            <a:chExt cx="1800225" cy="504825"/>
          </a:xfrm>
        </p:grpSpPr>
        <p:sp>
          <p:nvSpPr>
            <p:cNvPr id="803" name="Shape 803"/>
            <p:cNvSpPr/>
            <p:nvPr/>
          </p:nvSpPr>
          <p:spPr>
            <a:xfrm>
              <a:off x="0" y="0"/>
              <a:ext cx="1800225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04" name="Shape 804"/>
            <p:cNvSpPr/>
            <p:nvPr/>
          </p:nvSpPr>
          <p:spPr>
            <a:xfrm>
              <a:off x="17345" y="46162"/>
              <a:ext cx="1765535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Saneamento</a:t>
              </a:r>
            </a:p>
          </p:txBody>
        </p:sp>
      </p:grpSp>
      <p:sp>
        <p:nvSpPr>
          <p:cNvPr id="806" name="Shape 806"/>
          <p:cNvSpPr/>
          <p:nvPr/>
        </p:nvSpPr>
        <p:spPr>
          <a:xfrm>
            <a:off x="323850" y="981075"/>
            <a:ext cx="358775" cy="431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09" name="Group 809"/>
          <p:cNvGrpSpPr/>
          <p:nvPr/>
        </p:nvGrpSpPr>
        <p:grpSpPr>
          <a:xfrm>
            <a:off x="0" y="5779834"/>
            <a:ext cx="3598863" cy="1148270"/>
            <a:chOff x="0" y="0"/>
            <a:chExt cx="3598862" cy="1148268"/>
          </a:xfrm>
        </p:grpSpPr>
        <p:sp>
          <p:nvSpPr>
            <p:cNvPr id="807" name="Shape 807"/>
            <p:cNvSpPr/>
            <p:nvPr/>
          </p:nvSpPr>
          <p:spPr>
            <a:xfrm>
              <a:off x="0" y="70103"/>
              <a:ext cx="3598863" cy="1008063"/>
            </a:xfrm>
            <a:prstGeom prst="rect">
              <a:avLst/>
            </a:prstGeom>
            <a:solidFill>
              <a:srgbClr val="FF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08" name="Shape 808"/>
            <p:cNvSpPr/>
            <p:nvPr/>
          </p:nvSpPr>
          <p:spPr>
            <a:xfrm>
              <a:off x="63985" y="-1"/>
              <a:ext cx="3470893" cy="11482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rPr>
                <a:t>Dimensões subjetivas: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rPr>
                <a:t>        Aspectos sociais 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rPr>
                <a:t>e psico sociais</a:t>
              </a:r>
            </a:p>
          </p:txBody>
        </p:sp>
      </p:grpSp>
      <p:grpSp>
        <p:nvGrpSpPr>
          <p:cNvPr id="812" name="Group 812"/>
          <p:cNvGrpSpPr/>
          <p:nvPr/>
        </p:nvGrpSpPr>
        <p:grpSpPr>
          <a:xfrm>
            <a:off x="106362" y="321594"/>
            <a:ext cx="1873251" cy="742700"/>
            <a:chOff x="0" y="0"/>
            <a:chExt cx="1873250" cy="742699"/>
          </a:xfrm>
        </p:grpSpPr>
        <p:sp>
          <p:nvSpPr>
            <p:cNvPr id="810" name="Shape 810"/>
            <p:cNvSpPr/>
            <p:nvPr/>
          </p:nvSpPr>
          <p:spPr>
            <a:xfrm>
              <a:off x="0" y="11780"/>
              <a:ext cx="1873250" cy="719139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11" name="Shape 811"/>
            <p:cNvSpPr/>
            <p:nvPr/>
          </p:nvSpPr>
          <p:spPr>
            <a:xfrm>
              <a:off x="22034" y="-1"/>
              <a:ext cx="1829183" cy="742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Qualificação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200">
                  <a:latin typeface="Arial Bold"/>
                  <a:ea typeface="Arial Bold"/>
                  <a:cs typeface="Arial Bold"/>
                  <a:sym typeface="Arial Bold"/>
                </a:rPr>
                <a:t>Profissional</a:t>
              </a:r>
            </a:p>
          </p:txBody>
        </p:sp>
      </p:grpSp>
      <p:sp>
        <p:nvSpPr>
          <p:cNvPr id="813" name="Shape 813"/>
          <p:cNvSpPr/>
          <p:nvPr/>
        </p:nvSpPr>
        <p:spPr>
          <a:xfrm>
            <a:off x="323850" y="1844675"/>
            <a:ext cx="358775" cy="431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16" name="Group 816"/>
          <p:cNvGrpSpPr/>
          <p:nvPr/>
        </p:nvGrpSpPr>
        <p:grpSpPr>
          <a:xfrm>
            <a:off x="106362" y="1412875"/>
            <a:ext cx="1512889" cy="504825"/>
            <a:chOff x="0" y="0"/>
            <a:chExt cx="1512887" cy="504825"/>
          </a:xfrm>
        </p:grpSpPr>
        <p:sp>
          <p:nvSpPr>
            <p:cNvPr id="814" name="Shape 814"/>
            <p:cNvSpPr/>
            <p:nvPr/>
          </p:nvSpPr>
          <p:spPr>
            <a:xfrm>
              <a:off x="0" y="0"/>
              <a:ext cx="1512888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15" name="Shape 815"/>
            <p:cNvSpPr/>
            <p:nvPr/>
          </p:nvSpPr>
          <p:spPr>
            <a:xfrm>
              <a:off x="122176" y="46162"/>
              <a:ext cx="1268535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Trabalho</a:t>
              </a:r>
            </a:p>
          </p:txBody>
        </p:sp>
      </p:grpSp>
      <p:sp>
        <p:nvSpPr>
          <p:cNvPr id="817" name="Shape 817"/>
          <p:cNvSpPr/>
          <p:nvPr/>
        </p:nvSpPr>
        <p:spPr>
          <a:xfrm rot="10800000">
            <a:off x="1189037" y="1917700"/>
            <a:ext cx="358776" cy="431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18" name="Shape 818"/>
          <p:cNvSpPr/>
          <p:nvPr/>
        </p:nvSpPr>
        <p:spPr>
          <a:xfrm>
            <a:off x="1042987" y="2708275"/>
            <a:ext cx="358776" cy="431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21" name="Group 821"/>
          <p:cNvGrpSpPr/>
          <p:nvPr/>
        </p:nvGrpSpPr>
        <p:grpSpPr>
          <a:xfrm>
            <a:off x="179387" y="2276475"/>
            <a:ext cx="1655763" cy="504825"/>
            <a:chOff x="0" y="0"/>
            <a:chExt cx="1655761" cy="504825"/>
          </a:xfrm>
        </p:grpSpPr>
        <p:sp>
          <p:nvSpPr>
            <p:cNvPr id="819" name="Shape 819"/>
            <p:cNvSpPr/>
            <p:nvPr/>
          </p:nvSpPr>
          <p:spPr>
            <a:xfrm>
              <a:off x="0" y="0"/>
              <a:ext cx="1655762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20" name="Shape 820"/>
            <p:cNvSpPr/>
            <p:nvPr/>
          </p:nvSpPr>
          <p:spPr>
            <a:xfrm>
              <a:off x="356574" y="46162"/>
              <a:ext cx="942613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Saude</a:t>
              </a:r>
            </a:p>
          </p:txBody>
        </p:sp>
      </p:grpSp>
      <p:sp>
        <p:nvSpPr>
          <p:cNvPr id="822" name="Shape 822"/>
          <p:cNvSpPr/>
          <p:nvPr/>
        </p:nvSpPr>
        <p:spPr>
          <a:xfrm rot="10800000">
            <a:off x="3997325" y="2420938"/>
            <a:ext cx="358775" cy="431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23" name="Shape 823"/>
          <p:cNvSpPr/>
          <p:nvPr/>
        </p:nvSpPr>
        <p:spPr>
          <a:xfrm>
            <a:off x="3851275" y="620712"/>
            <a:ext cx="358775" cy="431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24" name="Shape 824"/>
          <p:cNvSpPr/>
          <p:nvPr/>
        </p:nvSpPr>
        <p:spPr>
          <a:xfrm rot="10800000">
            <a:off x="4284662" y="620712"/>
            <a:ext cx="358776" cy="431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118"/>
                </a:moveTo>
                <a:lnTo>
                  <a:pt x="6977" y="11118"/>
                </a:lnTo>
                <a:lnTo>
                  <a:pt x="6977" y="0"/>
                </a:lnTo>
                <a:lnTo>
                  <a:pt x="14623" y="0"/>
                </a:lnTo>
                <a:lnTo>
                  <a:pt x="14623" y="11118"/>
                </a:lnTo>
                <a:lnTo>
                  <a:pt x="21600" y="11118"/>
                </a:lnTo>
                <a:lnTo>
                  <a:pt x="10800" y="21600"/>
                </a:lnTo>
                <a:close/>
              </a:path>
            </a:pathLst>
          </a:custGeom>
          <a:solidFill/>
          <a:ln>
            <a:solidFill/>
            <a:miter/>
          </a:ln>
        </p:spPr>
        <p:txBody>
          <a:bodyPr lIns="0" tIns="0" rIns="0" bIns="0" anchor="ctr"/>
          <a:lstStyle/>
          <a:p>
            <a:pPr lvl="0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27" name="Group 827"/>
          <p:cNvGrpSpPr/>
          <p:nvPr/>
        </p:nvGrpSpPr>
        <p:grpSpPr>
          <a:xfrm>
            <a:off x="2124075" y="44450"/>
            <a:ext cx="2519364" cy="576263"/>
            <a:chOff x="0" y="0"/>
            <a:chExt cx="2519363" cy="576262"/>
          </a:xfrm>
        </p:grpSpPr>
        <p:sp>
          <p:nvSpPr>
            <p:cNvPr id="825" name="Shape 825"/>
            <p:cNvSpPr/>
            <p:nvPr/>
          </p:nvSpPr>
          <p:spPr>
            <a:xfrm>
              <a:off x="0" y="0"/>
              <a:ext cx="2519364" cy="576263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6" name="Shape 826"/>
            <p:cNvSpPr/>
            <p:nvPr/>
          </p:nvSpPr>
          <p:spPr>
            <a:xfrm>
              <a:off x="299356" y="81881"/>
              <a:ext cx="1920651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Infraestrutura</a:t>
              </a:r>
            </a:p>
          </p:txBody>
        </p:sp>
      </p:grpSp>
      <p:grpSp>
        <p:nvGrpSpPr>
          <p:cNvPr id="830" name="Group 830"/>
          <p:cNvGrpSpPr/>
          <p:nvPr/>
        </p:nvGrpSpPr>
        <p:grpSpPr>
          <a:xfrm>
            <a:off x="2844800" y="2781300"/>
            <a:ext cx="1655764" cy="504825"/>
            <a:chOff x="0" y="0"/>
            <a:chExt cx="1655763" cy="504825"/>
          </a:xfrm>
        </p:grpSpPr>
        <p:sp>
          <p:nvSpPr>
            <p:cNvPr id="828" name="Shape 828"/>
            <p:cNvSpPr/>
            <p:nvPr/>
          </p:nvSpPr>
          <p:spPr>
            <a:xfrm>
              <a:off x="0" y="0"/>
              <a:ext cx="1655764" cy="504825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29" name="Shape 829"/>
            <p:cNvSpPr/>
            <p:nvPr/>
          </p:nvSpPr>
          <p:spPr>
            <a:xfrm>
              <a:off x="240203" y="46162"/>
              <a:ext cx="1175357" cy="41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2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200"/>
                <a:t>Moradia</a:t>
              </a:r>
            </a:p>
          </p:txBody>
        </p:sp>
      </p:grpSp>
      <p:grpSp>
        <p:nvGrpSpPr>
          <p:cNvPr id="833" name="Group 833"/>
          <p:cNvGrpSpPr/>
          <p:nvPr/>
        </p:nvGrpSpPr>
        <p:grpSpPr>
          <a:xfrm>
            <a:off x="5545137" y="-247903"/>
            <a:ext cx="3598863" cy="1503869"/>
            <a:chOff x="0" y="0"/>
            <a:chExt cx="3598862" cy="1503868"/>
          </a:xfrm>
        </p:grpSpPr>
        <p:sp>
          <p:nvSpPr>
            <p:cNvPr id="831" name="Shape 831"/>
            <p:cNvSpPr/>
            <p:nvPr/>
          </p:nvSpPr>
          <p:spPr>
            <a:xfrm>
              <a:off x="0" y="247902"/>
              <a:ext cx="3598863" cy="1008064"/>
            </a:xfrm>
            <a:prstGeom prst="rect">
              <a:avLst/>
            </a:prstGeom>
            <a:solidFill>
              <a:srgbClr val="FF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defRPr>
              </a:pPr>
              <a:endParaRPr/>
            </a:p>
          </p:txBody>
        </p:sp>
        <p:sp>
          <p:nvSpPr>
            <p:cNvPr id="832" name="Shape 832"/>
            <p:cNvSpPr/>
            <p:nvPr/>
          </p:nvSpPr>
          <p:spPr>
            <a:xfrm>
              <a:off x="199492" y="0"/>
              <a:ext cx="3199878" cy="15038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endParaRPr sz="24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rPr>
                <a:t>Dimensões objetivas</a:t>
              </a:r>
              <a:endParaRPr>
                <a:latin typeface="Arial"/>
                <a:ea typeface="Arial"/>
                <a:cs typeface="Arial"/>
                <a:sym typeface="Arial"/>
              </a:endParaRPr>
            </a:p>
            <a:p>
              <a:pPr lvl="0" algn="ctr"/>
              <a:r>
                <a:rPr sz="2400">
                  <a:solidFill>
                    <a:srgbClr val="FFFFFF"/>
                  </a:solidFill>
                  <a:latin typeface="Arial Bold"/>
                  <a:ea typeface="Arial Bold"/>
                  <a:cs typeface="Arial Bold"/>
                  <a:sym typeface="Arial Bold"/>
                </a:rPr>
                <a:t>interrelacionadas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094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836712"/>
            <a:ext cx="8784976" cy="5688632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3">
                    <a:lumMod val="50000"/>
                  </a:schemeClr>
                </a:solidFill>
              </a:rPr>
              <a:t>Dupla dimensão da pobreza</a:t>
            </a:r>
            <a:r>
              <a:rPr lang="pt-BR" sz="3200" dirty="0"/>
              <a:t>: </a:t>
            </a:r>
            <a:r>
              <a:rPr lang="pt-BR" altLang="pt-BR" sz="3200" dirty="0"/>
              <a:t>fenômeno que agrega dimensões materiais e não materiais</a:t>
            </a:r>
          </a:p>
          <a:p>
            <a:r>
              <a:rPr lang="pt-BR" altLang="pt-BR" sz="3200" b="1" dirty="0">
                <a:solidFill>
                  <a:schemeClr val="accent3">
                    <a:lumMod val="50000"/>
                  </a:schemeClr>
                </a:solidFill>
              </a:rPr>
              <a:t>Privações objetivas</a:t>
            </a:r>
            <a:r>
              <a:rPr lang="pt-BR" altLang="pt-BR" sz="3200" dirty="0"/>
              <a:t>: múltiplas, que se sobrepõem e interagem de forma perversa (círculos viciosos). Pobreza como insuficiência de </a:t>
            </a:r>
            <a:r>
              <a:rPr lang="pt-PT" sz="3200" dirty="0"/>
              <a:t>acesso a ativos materiais e humanos </a:t>
            </a:r>
          </a:p>
          <a:p>
            <a:r>
              <a:rPr lang="pt-BR" altLang="pt-BR" sz="3200" b="1" dirty="0">
                <a:solidFill>
                  <a:schemeClr val="accent3">
                    <a:lumMod val="50000"/>
                  </a:schemeClr>
                </a:solidFill>
              </a:rPr>
              <a:t>Privações subjetivas</a:t>
            </a:r>
            <a:r>
              <a:rPr lang="pt-BR" altLang="pt-BR" sz="3200" dirty="0"/>
              <a:t>: recursos emocionais e aspectos de natureza </a:t>
            </a:r>
            <a:r>
              <a:rPr lang="pt-BR" altLang="pt-BR" sz="3200" dirty="0" smtClean="0"/>
              <a:t>psicossocial </a:t>
            </a:r>
            <a:r>
              <a:rPr lang="pt-PT" sz="3200" dirty="0"/>
              <a:t>(</a:t>
            </a:r>
            <a:r>
              <a:rPr lang="pt-BR" sz="3200" dirty="0"/>
              <a:t>valores, comportamentos, atitudes). </a:t>
            </a:r>
            <a:r>
              <a:rPr lang="pt-BR" altLang="pt-BR" sz="3200" dirty="0"/>
              <a:t>A fronteira entre o individual (singular, da ordem do sujeito) e o social.</a:t>
            </a:r>
            <a:r>
              <a:rPr lang="pt-PT" sz="3200" dirty="0"/>
              <a:t> </a:t>
            </a:r>
            <a:endParaRPr lang="pt-BR" altLang="pt-BR" sz="3200" dirty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118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90465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3200" dirty="0" smtClean="0"/>
              <a:t>Frequentemente os pobres são vistos pelos setores não pobres (técnicos e profissionais do setor público, representantes de organizações não-governamentais, agentes do mercado e da sociedade civil) como aqueles “que não sabem”, “que não têm”. </a:t>
            </a:r>
            <a:endParaRPr lang="pt-BR" sz="32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3200" dirty="0" smtClean="0"/>
              <a:t>Muitas vezes são nessas relações que frequentemente se reforçam atitudes psicossociais negativas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</a:rPr>
              <a:t>atitudes e comportamentos de apatia,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passividade, resignação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</a:rPr>
              <a:t>, baixa </a:t>
            </a:r>
            <a:r>
              <a:rPr lang="pt-BR" sz="3200" dirty="0" err="1">
                <a:solidFill>
                  <a:schemeClr val="accent2">
                    <a:lumMod val="50000"/>
                  </a:schemeClr>
                </a:solidFill>
              </a:rPr>
              <a:t>auto-estima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</a:rPr>
              <a:t>, baixo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protagonismo, </a:t>
            </a:r>
            <a:r>
              <a:rPr lang="pt-BR" sz="3200" dirty="0">
                <a:solidFill>
                  <a:schemeClr val="accent2">
                    <a:lumMod val="50000"/>
                  </a:schemeClr>
                </a:solidFill>
              </a:rPr>
              <a:t>baixa autonomia, desesperança,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</a:rPr>
              <a:t>subordinação/subalternidade, fatalismo, dependência.....)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8126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2005</Words>
  <Application>Microsoft Office PowerPoint</Application>
  <PresentationFormat>Apresentação na tela (4:3)</PresentationFormat>
  <Paragraphs>134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Fluxo</vt:lpstr>
      <vt:lpstr>A conceituação de vulnerabilidade e riscos sociais na política de Assistência Social e sua relação com a Psicologia</vt:lpstr>
      <vt:lpstr>Enfoque da vulnerabilidade e riscos</vt:lpstr>
      <vt:lpstr>Elementos do enfoque vulnerabilidade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politica de assistência e a subjetividade</vt:lpstr>
      <vt:lpstr>Aquisições e potencialidades.... </vt:lpstr>
      <vt:lpstr>Apresentação do PowerPoint</vt:lpstr>
      <vt:lpstr>Apresentação do PowerPoint</vt:lpstr>
      <vt:lpstr>Apresentação do PowerPoint</vt:lpstr>
      <vt:lpstr>Alguns desafios para a politica assistencia social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conceituação de vulnerabilidade e riscos sociais na política de Assistência Social e sua relação com a Psicologia</dc:title>
  <dc:creator>carla</dc:creator>
  <cp:lastModifiedBy>Roberta</cp:lastModifiedBy>
  <cp:revision>13</cp:revision>
  <dcterms:created xsi:type="dcterms:W3CDTF">2015-07-08T00:59:28Z</dcterms:created>
  <dcterms:modified xsi:type="dcterms:W3CDTF">2015-07-08T19:17:11Z</dcterms:modified>
</cp:coreProperties>
</file>